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2"/>
  </p:normalViewPr>
  <p:slideViewPr>
    <p:cSldViewPr snapToGrid="0" snapToObjects="1">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7120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138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596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5557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814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5033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8754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1486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18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98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188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44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844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463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869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447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264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62361025"/>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20" r:id="rId4"/>
    <p:sldLayoutId id="2147483721" r:id="rId5"/>
    <p:sldLayoutId id="2147483722" r:id="rId6"/>
    <p:sldLayoutId id="2147483723" r:id="rId7"/>
    <p:sldLayoutId id="2147483724" r:id="rId8"/>
    <p:sldLayoutId id="2147483725" r:id="rId9"/>
    <p:sldLayoutId id="2147483726" r:id="rId10"/>
    <p:sldLayoutId id="2147483733"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ctr" defTabSz="457200" rtl="0" eaLnBrk="1" latinLnBrk="0" hangingPunct="1">
        <a:lnSpc>
          <a:spcPct val="9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4a"/><Relationship Id="rId7" Type="http://schemas.openxmlformats.org/officeDocument/2006/relationships/image" Target="../media/image7.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2A292-6C53-43FE-BCC8-7B15C8290CC6}"/>
              </a:ext>
            </a:extLst>
          </p:cNvPr>
          <p:cNvPicPr>
            <a:picLocks noChangeAspect="1"/>
          </p:cNvPicPr>
          <p:nvPr/>
        </p:nvPicPr>
        <p:blipFill rotWithShape="1">
          <a:blip r:embed="rId7">
            <a:alphaModFix amt="35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5100C9C3-B5B3-AA42-8C96-62668292197B}"/>
              </a:ext>
            </a:extLst>
          </p:cNvPr>
          <p:cNvSpPr>
            <a:spLocks noGrp="1"/>
          </p:cNvSpPr>
          <p:nvPr>
            <p:ph type="ctrTitle"/>
          </p:nvPr>
        </p:nvSpPr>
        <p:spPr>
          <a:xfrm>
            <a:off x="1370693" y="1769540"/>
            <a:ext cx="9440034" cy="1828801"/>
          </a:xfrm>
        </p:spPr>
        <p:txBody>
          <a:bodyPr>
            <a:normAutofit/>
          </a:bodyPr>
          <a:lstStyle/>
          <a:p>
            <a:r>
              <a:rPr lang="en-US" sz="5400" b="1" dirty="0">
                <a:solidFill>
                  <a:schemeClr val="tx1"/>
                </a:solidFill>
              </a:rPr>
              <a:t>Malicious Honeypot</a:t>
            </a:r>
          </a:p>
        </p:txBody>
      </p:sp>
      <p:sp>
        <p:nvSpPr>
          <p:cNvPr id="5" name="TextBox 4">
            <a:extLst>
              <a:ext uri="{FF2B5EF4-FFF2-40B4-BE49-F238E27FC236}">
                <a16:creationId xmlns:a16="http://schemas.microsoft.com/office/drawing/2014/main" id="{62C169D7-AF21-0449-9782-6FD7DDEE87CE}"/>
              </a:ext>
            </a:extLst>
          </p:cNvPr>
          <p:cNvSpPr txBox="1"/>
          <p:nvPr/>
        </p:nvSpPr>
        <p:spPr>
          <a:xfrm>
            <a:off x="1884470" y="4220308"/>
            <a:ext cx="8412480" cy="369332"/>
          </a:xfrm>
          <a:prstGeom prst="rect">
            <a:avLst/>
          </a:prstGeom>
          <a:noFill/>
        </p:spPr>
        <p:txBody>
          <a:bodyPr wrap="square" rtlCol="0">
            <a:spAutoFit/>
          </a:bodyPr>
          <a:lstStyle/>
          <a:p>
            <a:pPr algn="ctr"/>
            <a:r>
              <a:rPr lang="en-US" dirty="0">
                <a:latin typeface="+mj-lt"/>
              </a:rPr>
              <a:t>Modified honeypot that will attack intruders’ systems with the goal of taking control</a:t>
            </a:r>
          </a:p>
        </p:txBody>
      </p:sp>
      <p:pic>
        <p:nvPicPr>
          <p:cNvPr id="3" name="bensound-theelevatorbossanova">
            <a:hlinkClick r:id="" action="ppaction://media"/>
            <a:extLst>
              <a:ext uri="{FF2B5EF4-FFF2-40B4-BE49-F238E27FC236}">
                <a16:creationId xmlns:a16="http://schemas.microsoft.com/office/drawing/2014/main" id="{358900CC-D3C0-4C47-9E6B-C12BB497BB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1093" y="398756"/>
            <a:ext cx="609600" cy="609600"/>
          </a:xfrm>
          <a:prstGeom prst="rect">
            <a:avLst/>
          </a:prstGeom>
        </p:spPr>
      </p:pic>
      <p:pic>
        <p:nvPicPr>
          <p:cNvPr id="13" name="Audio 12">
            <a:hlinkClick r:id="" action="ppaction://media"/>
            <a:extLst>
              <a:ext uri="{FF2B5EF4-FFF2-40B4-BE49-F238E27FC236}">
                <a16:creationId xmlns:a16="http://schemas.microsoft.com/office/drawing/2014/main" id="{8F9170D0-AB9F-45C8-A912-58AEEAFB361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728879"/>
      </p:ext>
    </p:extLst>
  </p:cSld>
  <p:clrMapOvr>
    <a:masterClrMapping/>
  </p:clrMapOvr>
  <mc:AlternateContent xmlns:mc="http://schemas.openxmlformats.org/markup-compatibility/2006">
    <mc:Choice xmlns:p14="http://schemas.microsoft.com/office/powerpoint/2010/main" Requires="p14">
      <p:transition spd="slow" p14:dur="2000" advTm="10222"/>
    </mc:Choice>
    <mc:Fallback>
      <p:transition spd="slow" advTm="10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10" repeatCount="indefinite"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1278"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A58F-D0AD-0D48-8BF7-2D5B2EE9A6CF}"/>
              </a:ext>
            </a:extLst>
          </p:cNvPr>
          <p:cNvSpPr>
            <a:spLocks noGrp="1"/>
          </p:cNvSpPr>
          <p:nvPr>
            <p:ph type="title"/>
          </p:nvPr>
        </p:nvSpPr>
        <p:spPr/>
        <p:txBody>
          <a:bodyPr/>
          <a:lstStyle/>
          <a:p>
            <a:r>
              <a:rPr lang="en-US" dirty="0"/>
              <a:t>Expected Demo at Expo</a:t>
            </a:r>
          </a:p>
        </p:txBody>
      </p:sp>
      <p:sp>
        <p:nvSpPr>
          <p:cNvPr id="3" name="Content Placeholder 2">
            <a:extLst>
              <a:ext uri="{FF2B5EF4-FFF2-40B4-BE49-F238E27FC236}">
                <a16:creationId xmlns:a16="http://schemas.microsoft.com/office/drawing/2014/main" id="{080245DA-7B1D-1547-AC23-CECCB55DEAF9}"/>
              </a:ext>
            </a:extLst>
          </p:cNvPr>
          <p:cNvSpPr>
            <a:spLocks noGrp="1"/>
          </p:cNvSpPr>
          <p:nvPr>
            <p:ph idx="1"/>
          </p:nvPr>
        </p:nvSpPr>
        <p:spPr/>
        <p:txBody>
          <a:bodyPr/>
          <a:lstStyle/>
          <a:p>
            <a:r>
              <a:rPr lang="en-US" dirty="0"/>
              <a:t>Video of a mock attack carried out by one of the group members</a:t>
            </a:r>
          </a:p>
          <a:p>
            <a:pPr lvl="1"/>
            <a:r>
              <a:rPr lang="en-US" dirty="0"/>
              <a:t>Real time simultaneous recordings of the attacker and the honeypot</a:t>
            </a:r>
          </a:p>
          <a:p>
            <a:r>
              <a:rPr lang="en-US" dirty="0"/>
              <a:t>Finding a real attacker might be risky</a:t>
            </a:r>
          </a:p>
          <a:p>
            <a:pPr lvl="1"/>
            <a:r>
              <a:rPr lang="en-US" dirty="0"/>
              <a:t>No guarantee anyone will attack system</a:t>
            </a:r>
          </a:p>
        </p:txBody>
      </p:sp>
      <p:pic>
        <p:nvPicPr>
          <p:cNvPr id="4" name="Audio 3">
            <a:hlinkClick r:id="" action="ppaction://media"/>
            <a:extLst>
              <a:ext uri="{FF2B5EF4-FFF2-40B4-BE49-F238E27FC236}">
                <a16:creationId xmlns:a16="http://schemas.microsoft.com/office/drawing/2014/main" id="{2A876B39-4455-4534-9DFC-26FFFB8C6B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858599"/>
      </p:ext>
    </p:extLst>
  </p:cSld>
  <p:clrMapOvr>
    <a:masterClrMapping/>
  </p:clrMapOvr>
  <mc:AlternateContent xmlns:mc="http://schemas.openxmlformats.org/markup-compatibility/2006">
    <mc:Choice xmlns:p14="http://schemas.microsoft.com/office/powerpoint/2010/main" Requires="p14">
      <p:transition spd="slow" p14:dur="2000" advTm="25733"/>
    </mc:Choice>
    <mc:Fallback>
      <p:transition spd="slow" advTm="25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B2630-681B-4116-9BF0-915DC53511AA}"/>
              </a:ext>
            </a:extLst>
          </p:cNvPr>
          <p:cNvSpPr>
            <a:spLocks noGrp="1"/>
          </p:cNvSpPr>
          <p:nvPr>
            <p:ph idx="1"/>
          </p:nvPr>
        </p:nvSpPr>
        <p:spPr>
          <a:xfrm>
            <a:off x="913795" y="1109709"/>
            <a:ext cx="10353762" cy="4681490"/>
          </a:xfrm>
        </p:spPr>
        <p:txBody>
          <a:bodyPr/>
          <a:lstStyle/>
          <a:p>
            <a:r>
              <a:rPr lang="en-US" dirty="0"/>
              <a:t>Music: “The Elevator Boss Nova” - https://bensound.com</a:t>
            </a:r>
          </a:p>
        </p:txBody>
      </p:sp>
    </p:spTree>
    <p:extLst>
      <p:ext uri="{BB962C8B-B14F-4D97-AF65-F5344CB8AC3E}">
        <p14:creationId xmlns:p14="http://schemas.microsoft.com/office/powerpoint/2010/main" val="24236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9905-C0A0-2641-A15D-BD1281757B91}"/>
              </a:ext>
            </a:extLst>
          </p:cNvPr>
          <p:cNvSpPr>
            <a:spLocks noGrp="1"/>
          </p:cNvSpPr>
          <p:nvPr>
            <p:ph type="title"/>
          </p:nvPr>
        </p:nvSpPr>
        <p:spPr/>
        <p:txBody>
          <a:bodyPr/>
          <a:lstStyle/>
          <a:p>
            <a:r>
              <a:rPr lang="en-US" dirty="0"/>
              <a:t>Team Members</a:t>
            </a:r>
          </a:p>
        </p:txBody>
      </p:sp>
      <p:sp>
        <p:nvSpPr>
          <p:cNvPr id="3" name="Content Placeholder 2">
            <a:extLst>
              <a:ext uri="{FF2B5EF4-FFF2-40B4-BE49-F238E27FC236}">
                <a16:creationId xmlns:a16="http://schemas.microsoft.com/office/drawing/2014/main" id="{4A465448-BD99-0443-A2E6-89ED4204B6A8}"/>
              </a:ext>
            </a:extLst>
          </p:cNvPr>
          <p:cNvSpPr>
            <a:spLocks noGrp="1"/>
          </p:cNvSpPr>
          <p:nvPr>
            <p:ph sz="half" idx="1"/>
          </p:nvPr>
        </p:nvSpPr>
        <p:spPr/>
        <p:txBody>
          <a:bodyPr/>
          <a:lstStyle/>
          <a:p>
            <a:r>
              <a:rPr lang="en-US" dirty="0">
                <a:effectLst/>
              </a:rPr>
              <a:t>Nick Marquardt (</a:t>
            </a:r>
            <a:r>
              <a:rPr lang="en-US" dirty="0" err="1">
                <a:effectLst/>
              </a:rPr>
              <a:t>marquans@mail.uc.edu</a:t>
            </a:r>
            <a:r>
              <a:rPr lang="en-US" dirty="0">
                <a:effectLst/>
              </a:rPr>
              <a:t>)</a:t>
            </a:r>
          </a:p>
          <a:p>
            <a:r>
              <a:rPr lang="en-US" dirty="0">
                <a:effectLst/>
              </a:rPr>
              <a:t>John Velten          (</a:t>
            </a:r>
            <a:r>
              <a:rPr lang="en-US" dirty="0" err="1">
                <a:effectLst/>
              </a:rPr>
              <a:t>veltenjr@mail.uc.edu</a:t>
            </a:r>
            <a:r>
              <a:rPr lang="en-US" dirty="0">
                <a:effectLst/>
              </a:rPr>
              <a:t>)</a:t>
            </a:r>
          </a:p>
          <a:p>
            <a:r>
              <a:rPr lang="en-US" dirty="0">
                <a:effectLst/>
              </a:rPr>
              <a:t>Alex Perkins        (</a:t>
            </a:r>
            <a:r>
              <a:rPr lang="en-US" dirty="0" err="1">
                <a:effectLst/>
              </a:rPr>
              <a:t>perkinax@mail.uc.edu</a:t>
            </a:r>
            <a:r>
              <a:rPr lang="en-US" dirty="0">
                <a:effectLst/>
              </a:rPr>
              <a:t>)</a:t>
            </a:r>
            <a:endParaRPr lang="en-US" dirty="0"/>
          </a:p>
        </p:txBody>
      </p:sp>
      <p:sp>
        <p:nvSpPr>
          <p:cNvPr id="4" name="Content Placeholder 3">
            <a:extLst>
              <a:ext uri="{FF2B5EF4-FFF2-40B4-BE49-F238E27FC236}">
                <a16:creationId xmlns:a16="http://schemas.microsoft.com/office/drawing/2014/main" id="{E0F6FFD8-1992-714C-BA05-3BE781085282}"/>
              </a:ext>
            </a:extLst>
          </p:cNvPr>
          <p:cNvSpPr>
            <a:spLocks noGrp="1"/>
          </p:cNvSpPr>
          <p:nvPr>
            <p:ph sz="half" idx="2"/>
          </p:nvPr>
        </p:nvSpPr>
        <p:spPr/>
        <p:txBody>
          <a:bodyPr/>
          <a:lstStyle/>
          <a:p>
            <a:r>
              <a:rPr lang="en-US" dirty="0"/>
              <a:t>Advisor: Dr. Franco (</a:t>
            </a:r>
            <a:r>
              <a:rPr lang="en-US" dirty="0" err="1"/>
              <a:t>franco@ucmail.uc.edu</a:t>
            </a:r>
            <a:r>
              <a:rPr lang="en-US" dirty="0"/>
              <a:t>)</a:t>
            </a:r>
          </a:p>
          <a:p>
            <a:endParaRPr lang="en-US" dirty="0"/>
          </a:p>
        </p:txBody>
      </p:sp>
      <p:pic>
        <p:nvPicPr>
          <p:cNvPr id="10" name="Audio 9">
            <a:hlinkClick r:id="" action="ppaction://media"/>
            <a:extLst>
              <a:ext uri="{FF2B5EF4-FFF2-40B4-BE49-F238E27FC236}">
                <a16:creationId xmlns:a16="http://schemas.microsoft.com/office/drawing/2014/main" id="{59AF0036-EC81-4F7D-BCB9-4861559C1B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94433341"/>
      </p:ext>
    </p:extLst>
  </p:cSld>
  <p:clrMapOvr>
    <a:masterClrMapping/>
  </p:clrMapOvr>
  <mc:AlternateContent xmlns:mc="http://schemas.openxmlformats.org/markup-compatibility/2006">
    <mc:Choice xmlns:p14="http://schemas.microsoft.com/office/powerpoint/2010/main" Requires="p14">
      <p:transition spd="slow" p14:dur="2000" advTm="10061"/>
    </mc:Choice>
    <mc:Fallback>
      <p:transition spd="slow" advTm="10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0C51-6BD0-464B-B859-690E97212570}"/>
              </a:ext>
            </a:extLst>
          </p:cNvPr>
          <p:cNvSpPr>
            <a:spLocks noGrp="1"/>
          </p:cNvSpPr>
          <p:nvPr>
            <p:ph type="title"/>
          </p:nvPr>
        </p:nvSpPr>
        <p:spPr/>
        <p:txBody>
          <a:bodyPr/>
          <a:lstStyle/>
          <a:p>
            <a:r>
              <a:rPr lang="en-US" dirty="0"/>
              <a:t>Project Purpose</a:t>
            </a:r>
          </a:p>
        </p:txBody>
      </p:sp>
      <p:sp>
        <p:nvSpPr>
          <p:cNvPr id="3" name="Content Placeholder 2">
            <a:extLst>
              <a:ext uri="{FF2B5EF4-FFF2-40B4-BE49-F238E27FC236}">
                <a16:creationId xmlns:a16="http://schemas.microsoft.com/office/drawing/2014/main" id="{96036C65-3D4C-4B43-BDB0-A38A46A78970}"/>
              </a:ext>
            </a:extLst>
          </p:cNvPr>
          <p:cNvSpPr>
            <a:spLocks noGrp="1"/>
          </p:cNvSpPr>
          <p:nvPr>
            <p:ph idx="1"/>
          </p:nvPr>
        </p:nvSpPr>
        <p:spPr/>
        <p:txBody>
          <a:bodyPr/>
          <a:lstStyle/>
          <a:p>
            <a:r>
              <a:rPr lang="en-US" dirty="0">
                <a:effectLst/>
              </a:rPr>
              <a:t>This project is an exploratory study in the realm of </a:t>
            </a:r>
            <a:r>
              <a:rPr lang="en-US" dirty="0">
                <a:solidFill>
                  <a:srgbClr val="00B050"/>
                </a:solidFill>
                <a:effectLst/>
              </a:rPr>
              <a:t>cybersecurity</a:t>
            </a:r>
            <a:r>
              <a:rPr lang="en-US" dirty="0">
                <a:effectLst/>
              </a:rPr>
              <a:t>. </a:t>
            </a:r>
            <a:r>
              <a:rPr lang="en-US" dirty="0">
                <a:solidFill>
                  <a:srgbClr val="00B050"/>
                </a:solidFill>
                <a:effectLst/>
              </a:rPr>
              <a:t>Honeypots</a:t>
            </a:r>
            <a:r>
              <a:rPr lang="en-US" dirty="0">
                <a:effectLst/>
              </a:rPr>
              <a:t> are tools that are widely used to learn about, track, and prevent threats to a system. </a:t>
            </a:r>
            <a:r>
              <a:rPr lang="en-US" dirty="0">
                <a:solidFill>
                  <a:schemeClr val="accent1"/>
                </a:solidFill>
                <a:effectLst/>
              </a:rPr>
              <a:t>Attackers</a:t>
            </a:r>
            <a:r>
              <a:rPr lang="en-US" dirty="0">
                <a:effectLst/>
              </a:rPr>
              <a:t> are baited with a phony system and from here they can be blocked, or just tracked. Our goal is to implement a </a:t>
            </a:r>
            <a:r>
              <a:rPr lang="en-US" dirty="0">
                <a:solidFill>
                  <a:srgbClr val="00B050"/>
                </a:solidFill>
                <a:effectLst/>
              </a:rPr>
              <a:t>honeypot</a:t>
            </a:r>
            <a:r>
              <a:rPr lang="en-US" dirty="0">
                <a:effectLst/>
              </a:rPr>
              <a:t> that can do all these things, but also return </a:t>
            </a:r>
            <a:r>
              <a:rPr lang="en-US" dirty="0">
                <a:solidFill>
                  <a:schemeClr val="accent1"/>
                </a:solidFill>
                <a:effectLst/>
              </a:rPr>
              <a:t>malicious code </a:t>
            </a:r>
            <a:r>
              <a:rPr lang="en-US" dirty="0">
                <a:effectLst/>
              </a:rPr>
              <a:t>that will allow us to gain access to and control the </a:t>
            </a:r>
            <a:r>
              <a:rPr lang="en-US" dirty="0">
                <a:solidFill>
                  <a:schemeClr val="accent1"/>
                </a:solidFill>
                <a:effectLst/>
              </a:rPr>
              <a:t>attacker’s</a:t>
            </a:r>
            <a:r>
              <a:rPr lang="en-US" dirty="0">
                <a:effectLst/>
              </a:rPr>
              <a:t> system.</a:t>
            </a:r>
            <a:endParaRPr lang="en-US" dirty="0"/>
          </a:p>
        </p:txBody>
      </p:sp>
      <p:pic>
        <p:nvPicPr>
          <p:cNvPr id="5" name="Audio 4">
            <a:hlinkClick r:id="" action="ppaction://media"/>
            <a:extLst>
              <a:ext uri="{FF2B5EF4-FFF2-40B4-BE49-F238E27FC236}">
                <a16:creationId xmlns:a16="http://schemas.microsoft.com/office/drawing/2014/main" id="{BA3C2241-C6C6-4DEB-A25F-8E87C54E56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2937686"/>
      </p:ext>
    </p:extLst>
  </p:cSld>
  <p:clrMapOvr>
    <a:masterClrMapping/>
  </p:clrMapOvr>
  <mc:AlternateContent xmlns:mc="http://schemas.openxmlformats.org/markup-compatibility/2006">
    <mc:Choice xmlns:p14="http://schemas.microsoft.com/office/powerpoint/2010/main" Requires="p14">
      <p:transition spd="slow" p14:dur="2000" advTm="25881"/>
    </mc:Choice>
    <mc:Fallback>
      <p:transition spd="slow" advTm="25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7306-2737-734D-9384-79097B376957}"/>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82590B8F-35DB-0446-8D0B-4EBCCBE7312D}"/>
              </a:ext>
            </a:extLst>
          </p:cNvPr>
          <p:cNvSpPr>
            <a:spLocks noGrp="1"/>
          </p:cNvSpPr>
          <p:nvPr>
            <p:ph sz="half" idx="1"/>
          </p:nvPr>
        </p:nvSpPr>
        <p:spPr/>
        <p:txBody>
          <a:bodyPr/>
          <a:lstStyle/>
          <a:p>
            <a:r>
              <a:rPr lang="en-US" dirty="0">
                <a:effectLst/>
              </a:rPr>
              <a:t>As a cybersecurity threat analyst, I want to be able to monitor attackers so that I can patch up vulnerabilities in my organization’s system.</a:t>
            </a:r>
          </a:p>
          <a:p>
            <a:endParaRPr lang="en-US" dirty="0"/>
          </a:p>
        </p:txBody>
      </p:sp>
      <p:sp>
        <p:nvSpPr>
          <p:cNvPr id="4" name="Content Placeholder 3">
            <a:extLst>
              <a:ext uri="{FF2B5EF4-FFF2-40B4-BE49-F238E27FC236}">
                <a16:creationId xmlns:a16="http://schemas.microsoft.com/office/drawing/2014/main" id="{98BCB552-014C-464D-8560-1460A1ABDADA}"/>
              </a:ext>
            </a:extLst>
          </p:cNvPr>
          <p:cNvSpPr>
            <a:spLocks noGrp="1"/>
          </p:cNvSpPr>
          <p:nvPr>
            <p:ph sz="half" idx="2"/>
          </p:nvPr>
        </p:nvSpPr>
        <p:spPr/>
        <p:txBody>
          <a:bodyPr/>
          <a:lstStyle/>
          <a:p>
            <a:r>
              <a:rPr lang="en-US" dirty="0">
                <a:effectLst/>
              </a:rPr>
              <a:t>As a computer science student, I want to be able to learn about ethical hacking so that I can apply this skill to my future career.</a:t>
            </a:r>
          </a:p>
          <a:p>
            <a:endParaRPr lang="en-US" dirty="0"/>
          </a:p>
        </p:txBody>
      </p:sp>
      <p:pic>
        <p:nvPicPr>
          <p:cNvPr id="12" name="Audio 11">
            <a:hlinkClick r:id="" action="ppaction://media"/>
            <a:extLst>
              <a:ext uri="{FF2B5EF4-FFF2-40B4-BE49-F238E27FC236}">
                <a16:creationId xmlns:a16="http://schemas.microsoft.com/office/drawing/2014/main" id="{A434689C-60BB-466A-9981-BBD763B512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6269079"/>
      </p:ext>
    </p:extLst>
  </p:cSld>
  <p:clrMapOvr>
    <a:masterClrMapping/>
  </p:clrMapOvr>
  <mc:AlternateContent xmlns:mc="http://schemas.openxmlformats.org/markup-compatibility/2006">
    <mc:Choice xmlns:p14="http://schemas.microsoft.com/office/powerpoint/2010/main" Requires="p14">
      <p:transition spd="slow" p14:dur="2000" advTm="23020"/>
    </mc:Choice>
    <mc:Fallback>
      <p:transition spd="slow" advTm="23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A1DC-B31C-1242-BEE6-0309B57C9085}"/>
              </a:ext>
            </a:extLst>
          </p:cNvPr>
          <p:cNvSpPr>
            <a:spLocks noGrp="1"/>
          </p:cNvSpPr>
          <p:nvPr>
            <p:ph type="title"/>
          </p:nvPr>
        </p:nvSpPr>
        <p:spPr/>
        <p:txBody>
          <a:bodyPr/>
          <a:lstStyle/>
          <a:p>
            <a:r>
              <a:rPr lang="en-US" dirty="0"/>
              <a:t>Design Diagrams</a:t>
            </a:r>
          </a:p>
        </p:txBody>
      </p:sp>
      <p:sp>
        <p:nvSpPr>
          <p:cNvPr id="3" name="Text Placeholder 2">
            <a:extLst>
              <a:ext uri="{FF2B5EF4-FFF2-40B4-BE49-F238E27FC236}">
                <a16:creationId xmlns:a16="http://schemas.microsoft.com/office/drawing/2014/main" id="{64F38806-D2CA-CD49-BD00-04C0F03D1BEF}"/>
              </a:ext>
            </a:extLst>
          </p:cNvPr>
          <p:cNvSpPr>
            <a:spLocks noGrp="1"/>
          </p:cNvSpPr>
          <p:nvPr>
            <p:ph type="body" idx="1"/>
          </p:nvPr>
        </p:nvSpPr>
        <p:spPr>
          <a:xfrm>
            <a:off x="456898" y="1885949"/>
            <a:ext cx="3300984" cy="764782"/>
          </a:xfrm>
        </p:spPr>
        <p:txBody>
          <a:bodyPr/>
          <a:lstStyle/>
          <a:p>
            <a:r>
              <a:rPr lang="en-US" dirty="0"/>
              <a:t>Level 0</a:t>
            </a:r>
          </a:p>
        </p:txBody>
      </p:sp>
      <p:sp>
        <p:nvSpPr>
          <p:cNvPr id="5" name="Text Placeholder 4">
            <a:extLst>
              <a:ext uri="{FF2B5EF4-FFF2-40B4-BE49-F238E27FC236}">
                <a16:creationId xmlns:a16="http://schemas.microsoft.com/office/drawing/2014/main" id="{534413D6-065A-E541-B13D-EC1DB5AD476E}"/>
              </a:ext>
            </a:extLst>
          </p:cNvPr>
          <p:cNvSpPr>
            <a:spLocks noGrp="1"/>
          </p:cNvSpPr>
          <p:nvPr>
            <p:ph type="body" sz="quarter" idx="3"/>
          </p:nvPr>
        </p:nvSpPr>
        <p:spPr/>
        <p:txBody>
          <a:bodyPr/>
          <a:lstStyle/>
          <a:p>
            <a:r>
              <a:rPr lang="en-US" dirty="0"/>
              <a:t>Level 1</a:t>
            </a:r>
          </a:p>
        </p:txBody>
      </p:sp>
      <p:sp>
        <p:nvSpPr>
          <p:cNvPr id="7" name="Text Placeholder 6">
            <a:extLst>
              <a:ext uri="{FF2B5EF4-FFF2-40B4-BE49-F238E27FC236}">
                <a16:creationId xmlns:a16="http://schemas.microsoft.com/office/drawing/2014/main" id="{1818F9FA-3401-404C-AD41-31AA998ECE26}"/>
              </a:ext>
            </a:extLst>
          </p:cNvPr>
          <p:cNvSpPr>
            <a:spLocks noGrp="1"/>
          </p:cNvSpPr>
          <p:nvPr>
            <p:ph type="body" sz="quarter" idx="13"/>
          </p:nvPr>
        </p:nvSpPr>
        <p:spPr>
          <a:xfrm>
            <a:off x="8434118" y="1885949"/>
            <a:ext cx="3300984" cy="764782"/>
          </a:xfrm>
        </p:spPr>
        <p:txBody>
          <a:bodyPr/>
          <a:lstStyle/>
          <a:p>
            <a:r>
              <a:rPr lang="en-US" dirty="0"/>
              <a:t>Level 2</a:t>
            </a:r>
          </a:p>
        </p:txBody>
      </p:sp>
      <p:grpSp>
        <p:nvGrpSpPr>
          <p:cNvPr id="12" name="Group 11">
            <a:extLst>
              <a:ext uri="{FF2B5EF4-FFF2-40B4-BE49-F238E27FC236}">
                <a16:creationId xmlns:a16="http://schemas.microsoft.com/office/drawing/2014/main" id="{854BEFB6-46EF-7745-8848-6E61C587E4B4}"/>
              </a:ext>
            </a:extLst>
          </p:cNvPr>
          <p:cNvGrpSpPr/>
          <p:nvPr/>
        </p:nvGrpSpPr>
        <p:grpSpPr>
          <a:xfrm>
            <a:off x="64930" y="2689418"/>
            <a:ext cx="12051491" cy="2366600"/>
            <a:chOff x="140509" y="2743198"/>
            <a:chExt cx="12051491" cy="2366600"/>
          </a:xfrm>
        </p:grpSpPr>
        <p:pic>
          <p:nvPicPr>
            <p:cNvPr id="10" name="Picture 9">
              <a:extLst>
                <a:ext uri="{FF2B5EF4-FFF2-40B4-BE49-F238E27FC236}">
                  <a16:creationId xmlns:a16="http://schemas.microsoft.com/office/drawing/2014/main" id="{CCF731E1-D65C-1F4B-B71E-5F36A64B7938}"/>
                </a:ext>
              </a:extLst>
            </p:cNvPr>
            <p:cNvPicPr>
              <a:picLocks noChangeAspect="1"/>
            </p:cNvPicPr>
            <p:nvPr/>
          </p:nvPicPr>
          <p:blipFill>
            <a:blip r:embed="rId4"/>
            <a:stretch>
              <a:fillRect/>
            </a:stretch>
          </p:blipFill>
          <p:spPr>
            <a:xfrm>
              <a:off x="4049528" y="2743199"/>
              <a:ext cx="4126940" cy="2366599"/>
            </a:xfrm>
            <a:prstGeom prst="rect">
              <a:avLst/>
            </a:prstGeom>
          </p:spPr>
        </p:pic>
        <p:pic>
          <p:nvPicPr>
            <p:cNvPr id="9" name="Picture 8">
              <a:extLst>
                <a:ext uri="{FF2B5EF4-FFF2-40B4-BE49-F238E27FC236}">
                  <a16:creationId xmlns:a16="http://schemas.microsoft.com/office/drawing/2014/main" id="{851F9086-5504-6E4C-B7F7-867F407094A9}"/>
                </a:ext>
              </a:extLst>
            </p:cNvPr>
            <p:cNvPicPr>
              <a:picLocks noChangeAspect="1"/>
            </p:cNvPicPr>
            <p:nvPr/>
          </p:nvPicPr>
          <p:blipFill>
            <a:blip r:embed="rId5"/>
            <a:stretch>
              <a:fillRect/>
            </a:stretch>
          </p:blipFill>
          <p:spPr>
            <a:xfrm>
              <a:off x="140509" y="2743200"/>
              <a:ext cx="4084920" cy="2366598"/>
            </a:xfrm>
            <a:prstGeom prst="rect">
              <a:avLst/>
            </a:prstGeom>
          </p:spPr>
        </p:pic>
        <p:pic>
          <p:nvPicPr>
            <p:cNvPr id="11" name="Picture 10">
              <a:extLst>
                <a:ext uri="{FF2B5EF4-FFF2-40B4-BE49-F238E27FC236}">
                  <a16:creationId xmlns:a16="http://schemas.microsoft.com/office/drawing/2014/main" id="{7F75002A-CC5B-1A4F-B38E-FB3E8BE71F22}"/>
                </a:ext>
              </a:extLst>
            </p:cNvPr>
            <p:cNvPicPr>
              <a:picLocks noChangeAspect="1"/>
            </p:cNvPicPr>
            <p:nvPr/>
          </p:nvPicPr>
          <p:blipFill>
            <a:blip r:embed="rId6"/>
            <a:stretch>
              <a:fillRect/>
            </a:stretch>
          </p:blipFill>
          <p:spPr>
            <a:xfrm>
              <a:off x="8164505" y="2743198"/>
              <a:ext cx="4027495" cy="2366599"/>
            </a:xfrm>
            <a:prstGeom prst="rect">
              <a:avLst/>
            </a:prstGeom>
          </p:spPr>
        </p:pic>
      </p:grpSp>
      <p:pic>
        <p:nvPicPr>
          <p:cNvPr id="14" name="Audio 13">
            <a:hlinkClick r:id="" action="ppaction://media"/>
            <a:extLst>
              <a:ext uri="{FF2B5EF4-FFF2-40B4-BE49-F238E27FC236}">
                <a16:creationId xmlns:a16="http://schemas.microsoft.com/office/drawing/2014/main" id="{03D58CAC-9975-4899-AE73-31D54043A9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1771944"/>
      </p:ext>
    </p:extLst>
  </p:cSld>
  <p:clrMapOvr>
    <a:masterClrMapping/>
  </p:clrMapOvr>
  <mc:AlternateContent xmlns:mc="http://schemas.openxmlformats.org/markup-compatibility/2006">
    <mc:Choice xmlns:p14="http://schemas.microsoft.com/office/powerpoint/2010/main" Requires="p14">
      <p:transition spd="slow" p14:dur="2000" advTm="17640"/>
    </mc:Choice>
    <mc:Fallback>
      <p:transition spd="slow" advTm="17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BE10-B6A2-5F42-8BE6-0669B68205F4}"/>
              </a:ext>
            </a:extLst>
          </p:cNvPr>
          <p:cNvSpPr>
            <a:spLocks noGrp="1"/>
          </p:cNvSpPr>
          <p:nvPr>
            <p:ph type="title"/>
          </p:nvPr>
        </p:nvSpPr>
        <p:spPr/>
        <p:txBody>
          <a:bodyPr/>
          <a:lstStyle/>
          <a:p>
            <a:r>
              <a:rPr lang="en-US" dirty="0"/>
              <a:t>Project Constraints</a:t>
            </a:r>
          </a:p>
        </p:txBody>
      </p:sp>
      <p:sp>
        <p:nvSpPr>
          <p:cNvPr id="3" name="Text Placeholder 2">
            <a:extLst>
              <a:ext uri="{FF2B5EF4-FFF2-40B4-BE49-F238E27FC236}">
                <a16:creationId xmlns:a16="http://schemas.microsoft.com/office/drawing/2014/main" id="{D236574C-A35B-8942-B829-761CF15ED438}"/>
              </a:ext>
            </a:extLst>
          </p:cNvPr>
          <p:cNvSpPr>
            <a:spLocks noGrp="1"/>
          </p:cNvSpPr>
          <p:nvPr>
            <p:ph type="body" idx="1"/>
          </p:nvPr>
        </p:nvSpPr>
        <p:spPr/>
        <p:txBody>
          <a:bodyPr/>
          <a:lstStyle/>
          <a:p>
            <a:r>
              <a:rPr lang="en-US" dirty="0"/>
              <a:t>Ethics</a:t>
            </a:r>
          </a:p>
        </p:txBody>
      </p:sp>
      <p:sp>
        <p:nvSpPr>
          <p:cNvPr id="4" name="Content Placeholder 3">
            <a:extLst>
              <a:ext uri="{FF2B5EF4-FFF2-40B4-BE49-F238E27FC236}">
                <a16:creationId xmlns:a16="http://schemas.microsoft.com/office/drawing/2014/main" id="{4DC4920D-BA34-8F46-BD0E-62C73249201B}"/>
              </a:ext>
            </a:extLst>
          </p:cNvPr>
          <p:cNvSpPr>
            <a:spLocks noGrp="1"/>
          </p:cNvSpPr>
          <p:nvPr>
            <p:ph sz="half" idx="2"/>
          </p:nvPr>
        </p:nvSpPr>
        <p:spPr/>
        <p:txBody>
          <a:bodyPr>
            <a:normAutofit/>
          </a:bodyPr>
          <a:lstStyle/>
          <a:p>
            <a:r>
              <a:rPr lang="en-US" dirty="0">
                <a:effectLst/>
              </a:rPr>
              <a:t>Hacking can be used in an ethical way, and this project is ethical for the most part. The part that gets questionable is that the honeypot is returning the favor to the attacker. It could be argued that this honeypot is just reciprocating the malice of the attacker. Ultimately, the extent of the damage done to the attacker will be the deciding factor in that argument. </a:t>
            </a:r>
            <a:endParaRPr lang="en-US" dirty="0"/>
          </a:p>
        </p:txBody>
      </p:sp>
      <p:sp>
        <p:nvSpPr>
          <p:cNvPr id="5" name="Text Placeholder 4">
            <a:extLst>
              <a:ext uri="{FF2B5EF4-FFF2-40B4-BE49-F238E27FC236}">
                <a16:creationId xmlns:a16="http://schemas.microsoft.com/office/drawing/2014/main" id="{05102905-EA7E-3047-8E7E-E3873B235554}"/>
              </a:ext>
            </a:extLst>
          </p:cNvPr>
          <p:cNvSpPr>
            <a:spLocks noGrp="1"/>
          </p:cNvSpPr>
          <p:nvPr>
            <p:ph type="body" sz="quarter" idx="3"/>
          </p:nvPr>
        </p:nvSpPr>
        <p:spPr/>
        <p:txBody>
          <a:bodyPr/>
          <a:lstStyle/>
          <a:p>
            <a:r>
              <a:rPr lang="en-US" dirty="0"/>
              <a:t>Security</a:t>
            </a:r>
          </a:p>
        </p:txBody>
      </p:sp>
      <p:sp>
        <p:nvSpPr>
          <p:cNvPr id="6" name="Content Placeholder 5">
            <a:extLst>
              <a:ext uri="{FF2B5EF4-FFF2-40B4-BE49-F238E27FC236}">
                <a16:creationId xmlns:a16="http://schemas.microsoft.com/office/drawing/2014/main" id="{4E879B8E-2328-B948-AA4D-5048E5667B1E}"/>
              </a:ext>
            </a:extLst>
          </p:cNvPr>
          <p:cNvSpPr>
            <a:spLocks noGrp="1"/>
          </p:cNvSpPr>
          <p:nvPr>
            <p:ph sz="quarter" idx="4"/>
          </p:nvPr>
        </p:nvSpPr>
        <p:spPr/>
        <p:txBody>
          <a:bodyPr>
            <a:normAutofit/>
          </a:bodyPr>
          <a:lstStyle/>
          <a:p>
            <a:r>
              <a:rPr lang="en-US" dirty="0">
                <a:effectLst/>
              </a:rPr>
              <a:t>Since the honeypot is being deployed, it will be especially visible to anyone looking to carry out nefarious acts. What happens if the attacker sees through the honeypot and is actually able to compromise the host? This, among other questions are still being addressed throughout the semester leading up to the full scale deployment of the malicious honeypot.</a:t>
            </a:r>
          </a:p>
          <a:p>
            <a:endParaRPr lang="en-US" dirty="0"/>
          </a:p>
        </p:txBody>
      </p:sp>
      <p:pic>
        <p:nvPicPr>
          <p:cNvPr id="9" name="Audio 8">
            <a:hlinkClick r:id="" action="ppaction://media"/>
            <a:extLst>
              <a:ext uri="{FF2B5EF4-FFF2-40B4-BE49-F238E27FC236}">
                <a16:creationId xmlns:a16="http://schemas.microsoft.com/office/drawing/2014/main" id="{5E03BAE5-23C1-4F6C-9F69-ED6A9998F1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5717712"/>
      </p:ext>
    </p:extLst>
  </p:cSld>
  <p:clrMapOvr>
    <a:masterClrMapping/>
  </p:clrMapOvr>
  <mc:AlternateContent xmlns:mc="http://schemas.openxmlformats.org/markup-compatibility/2006">
    <mc:Choice xmlns:p14="http://schemas.microsoft.com/office/powerpoint/2010/main" Requires="p14">
      <p:transition spd="slow" p14:dur="2000" advTm="50790"/>
    </mc:Choice>
    <mc:Fallback>
      <p:transition spd="slow" advTm="50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1769-4497-5743-8EAB-91A1C307A9DA}"/>
              </a:ext>
            </a:extLst>
          </p:cNvPr>
          <p:cNvSpPr>
            <a:spLocks noGrp="1"/>
          </p:cNvSpPr>
          <p:nvPr>
            <p:ph type="title"/>
          </p:nvPr>
        </p:nvSpPr>
        <p:spPr>
          <a:xfrm>
            <a:off x="491764" y="464233"/>
            <a:ext cx="10786447" cy="1123223"/>
          </a:xfrm>
        </p:spPr>
        <p:txBody>
          <a:bodyPr>
            <a:normAutofit fontScale="90000"/>
          </a:bodyPr>
          <a:lstStyle/>
          <a:p>
            <a:pPr algn="l"/>
            <a:r>
              <a:rPr lang="en-US" b="1" dirty="0"/>
              <a:t>Current Progress: </a:t>
            </a:r>
            <a:r>
              <a:rPr lang="en-US" dirty="0"/>
              <a:t>Research, SSH server, logger</a:t>
            </a:r>
            <a:br>
              <a:rPr lang="en-US" dirty="0"/>
            </a:br>
            <a:br>
              <a:rPr lang="en-US" dirty="0"/>
            </a:br>
            <a:r>
              <a:rPr lang="en-US" b="1" dirty="0"/>
              <a:t>End of Term: </a:t>
            </a:r>
            <a:r>
              <a:rPr lang="en-US" dirty="0"/>
              <a:t>Remote access to server, logger fully implemented, honeypot deployed </a:t>
            </a:r>
          </a:p>
        </p:txBody>
      </p:sp>
      <p:graphicFrame>
        <p:nvGraphicFramePr>
          <p:cNvPr id="5" name="Content Placeholder 4">
            <a:extLst>
              <a:ext uri="{FF2B5EF4-FFF2-40B4-BE49-F238E27FC236}">
                <a16:creationId xmlns:a16="http://schemas.microsoft.com/office/drawing/2014/main" id="{D741CE00-3B12-4C47-856D-D6F7CE1888B5}"/>
              </a:ext>
            </a:extLst>
          </p:cNvPr>
          <p:cNvGraphicFramePr>
            <a:graphicFrameLocks noGrp="1"/>
          </p:cNvGraphicFramePr>
          <p:nvPr>
            <p:ph idx="1"/>
            <p:extLst>
              <p:ext uri="{D42A27DB-BD31-4B8C-83A1-F6EECF244321}">
                <p14:modId xmlns:p14="http://schemas.microsoft.com/office/powerpoint/2010/main" val="1809328761"/>
              </p:ext>
            </p:extLst>
          </p:nvPr>
        </p:nvGraphicFramePr>
        <p:xfrm>
          <a:off x="491764" y="2053883"/>
          <a:ext cx="10786447" cy="4537538"/>
        </p:xfrm>
        <a:graphic>
          <a:graphicData uri="http://schemas.openxmlformats.org/drawingml/2006/table">
            <a:tbl>
              <a:tblPr/>
              <a:tblGrid>
                <a:gridCol w="577905">
                  <a:extLst>
                    <a:ext uri="{9D8B030D-6E8A-4147-A177-3AD203B41FA5}">
                      <a16:colId xmlns:a16="http://schemas.microsoft.com/office/drawing/2014/main" val="378483490"/>
                    </a:ext>
                  </a:extLst>
                </a:gridCol>
                <a:gridCol w="82093">
                  <a:extLst>
                    <a:ext uri="{9D8B030D-6E8A-4147-A177-3AD203B41FA5}">
                      <a16:colId xmlns:a16="http://schemas.microsoft.com/office/drawing/2014/main" val="4207786170"/>
                    </a:ext>
                  </a:extLst>
                </a:gridCol>
                <a:gridCol w="899694">
                  <a:extLst>
                    <a:ext uri="{9D8B030D-6E8A-4147-A177-3AD203B41FA5}">
                      <a16:colId xmlns:a16="http://schemas.microsoft.com/office/drawing/2014/main" val="475048385"/>
                    </a:ext>
                  </a:extLst>
                </a:gridCol>
                <a:gridCol w="630443">
                  <a:extLst>
                    <a:ext uri="{9D8B030D-6E8A-4147-A177-3AD203B41FA5}">
                      <a16:colId xmlns:a16="http://schemas.microsoft.com/office/drawing/2014/main" val="3559784815"/>
                    </a:ext>
                  </a:extLst>
                </a:gridCol>
                <a:gridCol w="545070">
                  <a:extLst>
                    <a:ext uri="{9D8B030D-6E8A-4147-A177-3AD203B41FA5}">
                      <a16:colId xmlns:a16="http://schemas.microsoft.com/office/drawing/2014/main" val="3441173711"/>
                    </a:ext>
                  </a:extLst>
                </a:gridCol>
                <a:gridCol w="545070">
                  <a:extLst>
                    <a:ext uri="{9D8B030D-6E8A-4147-A177-3AD203B41FA5}">
                      <a16:colId xmlns:a16="http://schemas.microsoft.com/office/drawing/2014/main" val="1414876649"/>
                    </a:ext>
                  </a:extLst>
                </a:gridCol>
                <a:gridCol w="676412">
                  <a:extLst>
                    <a:ext uri="{9D8B030D-6E8A-4147-A177-3AD203B41FA5}">
                      <a16:colId xmlns:a16="http://schemas.microsoft.com/office/drawing/2014/main" val="334277956"/>
                    </a:ext>
                  </a:extLst>
                </a:gridCol>
                <a:gridCol w="170744">
                  <a:extLst>
                    <a:ext uri="{9D8B030D-6E8A-4147-A177-3AD203B41FA5}">
                      <a16:colId xmlns:a16="http://schemas.microsoft.com/office/drawing/2014/main" val="3379287229"/>
                    </a:ext>
                  </a:extLst>
                </a:gridCol>
                <a:gridCol w="170744">
                  <a:extLst>
                    <a:ext uri="{9D8B030D-6E8A-4147-A177-3AD203B41FA5}">
                      <a16:colId xmlns:a16="http://schemas.microsoft.com/office/drawing/2014/main" val="1280751430"/>
                    </a:ext>
                  </a:extLst>
                </a:gridCol>
                <a:gridCol w="170744">
                  <a:extLst>
                    <a:ext uri="{9D8B030D-6E8A-4147-A177-3AD203B41FA5}">
                      <a16:colId xmlns:a16="http://schemas.microsoft.com/office/drawing/2014/main" val="157460441"/>
                    </a:ext>
                  </a:extLst>
                </a:gridCol>
                <a:gridCol w="170744">
                  <a:extLst>
                    <a:ext uri="{9D8B030D-6E8A-4147-A177-3AD203B41FA5}">
                      <a16:colId xmlns:a16="http://schemas.microsoft.com/office/drawing/2014/main" val="3995833324"/>
                    </a:ext>
                  </a:extLst>
                </a:gridCol>
                <a:gridCol w="170744">
                  <a:extLst>
                    <a:ext uri="{9D8B030D-6E8A-4147-A177-3AD203B41FA5}">
                      <a16:colId xmlns:a16="http://schemas.microsoft.com/office/drawing/2014/main" val="4180672740"/>
                    </a:ext>
                  </a:extLst>
                </a:gridCol>
                <a:gridCol w="170744">
                  <a:extLst>
                    <a:ext uri="{9D8B030D-6E8A-4147-A177-3AD203B41FA5}">
                      <a16:colId xmlns:a16="http://schemas.microsoft.com/office/drawing/2014/main" val="258693897"/>
                    </a:ext>
                  </a:extLst>
                </a:gridCol>
                <a:gridCol w="170744">
                  <a:extLst>
                    <a:ext uri="{9D8B030D-6E8A-4147-A177-3AD203B41FA5}">
                      <a16:colId xmlns:a16="http://schemas.microsoft.com/office/drawing/2014/main" val="416001046"/>
                    </a:ext>
                  </a:extLst>
                </a:gridCol>
                <a:gridCol w="170744">
                  <a:extLst>
                    <a:ext uri="{9D8B030D-6E8A-4147-A177-3AD203B41FA5}">
                      <a16:colId xmlns:a16="http://schemas.microsoft.com/office/drawing/2014/main" val="3037574141"/>
                    </a:ext>
                  </a:extLst>
                </a:gridCol>
                <a:gridCol w="170744">
                  <a:extLst>
                    <a:ext uri="{9D8B030D-6E8A-4147-A177-3AD203B41FA5}">
                      <a16:colId xmlns:a16="http://schemas.microsoft.com/office/drawing/2014/main" val="2792845973"/>
                    </a:ext>
                  </a:extLst>
                </a:gridCol>
                <a:gridCol w="170744">
                  <a:extLst>
                    <a:ext uri="{9D8B030D-6E8A-4147-A177-3AD203B41FA5}">
                      <a16:colId xmlns:a16="http://schemas.microsoft.com/office/drawing/2014/main" val="749004730"/>
                    </a:ext>
                  </a:extLst>
                </a:gridCol>
                <a:gridCol w="170744">
                  <a:extLst>
                    <a:ext uri="{9D8B030D-6E8A-4147-A177-3AD203B41FA5}">
                      <a16:colId xmlns:a16="http://schemas.microsoft.com/office/drawing/2014/main" val="2501637912"/>
                    </a:ext>
                  </a:extLst>
                </a:gridCol>
                <a:gridCol w="170744">
                  <a:extLst>
                    <a:ext uri="{9D8B030D-6E8A-4147-A177-3AD203B41FA5}">
                      <a16:colId xmlns:a16="http://schemas.microsoft.com/office/drawing/2014/main" val="3459587377"/>
                    </a:ext>
                  </a:extLst>
                </a:gridCol>
                <a:gridCol w="170744">
                  <a:extLst>
                    <a:ext uri="{9D8B030D-6E8A-4147-A177-3AD203B41FA5}">
                      <a16:colId xmlns:a16="http://schemas.microsoft.com/office/drawing/2014/main" val="3158437513"/>
                    </a:ext>
                  </a:extLst>
                </a:gridCol>
                <a:gridCol w="170744">
                  <a:extLst>
                    <a:ext uri="{9D8B030D-6E8A-4147-A177-3AD203B41FA5}">
                      <a16:colId xmlns:a16="http://schemas.microsoft.com/office/drawing/2014/main" val="3810604907"/>
                    </a:ext>
                  </a:extLst>
                </a:gridCol>
                <a:gridCol w="170744">
                  <a:extLst>
                    <a:ext uri="{9D8B030D-6E8A-4147-A177-3AD203B41FA5}">
                      <a16:colId xmlns:a16="http://schemas.microsoft.com/office/drawing/2014/main" val="3375831675"/>
                    </a:ext>
                  </a:extLst>
                </a:gridCol>
                <a:gridCol w="170744">
                  <a:extLst>
                    <a:ext uri="{9D8B030D-6E8A-4147-A177-3AD203B41FA5}">
                      <a16:colId xmlns:a16="http://schemas.microsoft.com/office/drawing/2014/main" val="1380029380"/>
                    </a:ext>
                  </a:extLst>
                </a:gridCol>
                <a:gridCol w="170744">
                  <a:extLst>
                    <a:ext uri="{9D8B030D-6E8A-4147-A177-3AD203B41FA5}">
                      <a16:colId xmlns:a16="http://schemas.microsoft.com/office/drawing/2014/main" val="2967487495"/>
                    </a:ext>
                  </a:extLst>
                </a:gridCol>
                <a:gridCol w="170744">
                  <a:extLst>
                    <a:ext uri="{9D8B030D-6E8A-4147-A177-3AD203B41FA5}">
                      <a16:colId xmlns:a16="http://schemas.microsoft.com/office/drawing/2014/main" val="1376662789"/>
                    </a:ext>
                  </a:extLst>
                </a:gridCol>
                <a:gridCol w="170744">
                  <a:extLst>
                    <a:ext uri="{9D8B030D-6E8A-4147-A177-3AD203B41FA5}">
                      <a16:colId xmlns:a16="http://schemas.microsoft.com/office/drawing/2014/main" val="3928036496"/>
                    </a:ext>
                  </a:extLst>
                </a:gridCol>
                <a:gridCol w="170744">
                  <a:extLst>
                    <a:ext uri="{9D8B030D-6E8A-4147-A177-3AD203B41FA5}">
                      <a16:colId xmlns:a16="http://schemas.microsoft.com/office/drawing/2014/main" val="448310273"/>
                    </a:ext>
                  </a:extLst>
                </a:gridCol>
                <a:gridCol w="170744">
                  <a:extLst>
                    <a:ext uri="{9D8B030D-6E8A-4147-A177-3AD203B41FA5}">
                      <a16:colId xmlns:a16="http://schemas.microsoft.com/office/drawing/2014/main" val="93925241"/>
                    </a:ext>
                  </a:extLst>
                </a:gridCol>
                <a:gridCol w="170744">
                  <a:extLst>
                    <a:ext uri="{9D8B030D-6E8A-4147-A177-3AD203B41FA5}">
                      <a16:colId xmlns:a16="http://schemas.microsoft.com/office/drawing/2014/main" val="701180555"/>
                    </a:ext>
                  </a:extLst>
                </a:gridCol>
                <a:gridCol w="170744">
                  <a:extLst>
                    <a:ext uri="{9D8B030D-6E8A-4147-A177-3AD203B41FA5}">
                      <a16:colId xmlns:a16="http://schemas.microsoft.com/office/drawing/2014/main" val="1519823633"/>
                    </a:ext>
                  </a:extLst>
                </a:gridCol>
                <a:gridCol w="170744">
                  <a:extLst>
                    <a:ext uri="{9D8B030D-6E8A-4147-A177-3AD203B41FA5}">
                      <a16:colId xmlns:a16="http://schemas.microsoft.com/office/drawing/2014/main" val="3587661101"/>
                    </a:ext>
                  </a:extLst>
                </a:gridCol>
                <a:gridCol w="170744">
                  <a:extLst>
                    <a:ext uri="{9D8B030D-6E8A-4147-A177-3AD203B41FA5}">
                      <a16:colId xmlns:a16="http://schemas.microsoft.com/office/drawing/2014/main" val="2553433632"/>
                    </a:ext>
                  </a:extLst>
                </a:gridCol>
                <a:gridCol w="170744">
                  <a:extLst>
                    <a:ext uri="{9D8B030D-6E8A-4147-A177-3AD203B41FA5}">
                      <a16:colId xmlns:a16="http://schemas.microsoft.com/office/drawing/2014/main" val="530899605"/>
                    </a:ext>
                  </a:extLst>
                </a:gridCol>
                <a:gridCol w="170744">
                  <a:extLst>
                    <a:ext uri="{9D8B030D-6E8A-4147-A177-3AD203B41FA5}">
                      <a16:colId xmlns:a16="http://schemas.microsoft.com/office/drawing/2014/main" val="4261777623"/>
                    </a:ext>
                  </a:extLst>
                </a:gridCol>
                <a:gridCol w="170744">
                  <a:extLst>
                    <a:ext uri="{9D8B030D-6E8A-4147-A177-3AD203B41FA5}">
                      <a16:colId xmlns:a16="http://schemas.microsoft.com/office/drawing/2014/main" val="124097996"/>
                    </a:ext>
                  </a:extLst>
                </a:gridCol>
                <a:gridCol w="170744">
                  <a:extLst>
                    <a:ext uri="{9D8B030D-6E8A-4147-A177-3AD203B41FA5}">
                      <a16:colId xmlns:a16="http://schemas.microsoft.com/office/drawing/2014/main" val="1927947084"/>
                    </a:ext>
                  </a:extLst>
                </a:gridCol>
                <a:gridCol w="170744">
                  <a:extLst>
                    <a:ext uri="{9D8B030D-6E8A-4147-A177-3AD203B41FA5}">
                      <a16:colId xmlns:a16="http://schemas.microsoft.com/office/drawing/2014/main" val="1959565640"/>
                    </a:ext>
                  </a:extLst>
                </a:gridCol>
                <a:gridCol w="170744">
                  <a:extLst>
                    <a:ext uri="{9D8B030D-6E8A-4147-A177-3AD203B41FA5}">
                      <a16:colId xmlns:a16="http://schemas.microsoft.com/office/drawing/2014/main" val="2461615474"/>
                    </a:ext>
                  </a:extLst>
                </a:gridCol>
                <a:gridCol w="170744">
                  <a:extLst>
                    <a:ext uri="{9D8B030D-6E8A-4147-A177-3AD203B41FA5}">
                      <a16:colId xmlns:a16="http://schemas.microsoft.com/office/drawing/2014/main" val="914813973"/>
                    </a:ext>
                  </a:extLst>
                </a:gridCol>
                <a:gridCol w="170744">
                  <a:extLst>
                    <a:ext uri="{9D8B030D-6E8A-4147-A177-3AD203B41FA5}">
                      <a16:colId xmlns:a16="http://schemas.microsoft.com/office/drawing/2014/main" val="1467043419"/>
                    </a:ext>
                  </a:extLst>
                </a:gridCol>
                <a:gridCol w="170744">
                  <a:extLst>
                    <a:ext uri="{9D8B030D-6E8A-4147-A177-3AD203B41FA5}">
                      <a16:colId xmlns:a16="http://schemas.microsoft.com/office/drawing/2014/main" val="3703516611"/>
                    </a:ext>
                  </a:extLst>
                </a:gridCol>
                <a:gridCol w="170744">
                  <a:extLst>
                    <a:ext uri="{9D8B030D-6E8A-4147-A177-3AD203B41FA5}">
                      <a16:colId xmlns:a16="http://schemas.microsoft.com/office/drawing/2014/main" val="183010983"/>
                    </a:ext>
                  </a:extLst>
                </a:gridCol>
                <a:gridCol w="170744">
                  <a:extLst>
                    <a:ext uri="{9D8B030D-6E8A-4147-A177-3AD203B41FA5}">
                      <a16:colId xmlns:a16="http://schemas.microsoft.com/office/drawing/2014/main" val="2690660437"/>
                    </a:ext>
                  </a:extLst>
                </a:gridCol>
                <a:gridCol w="170744">
                  <a:extLst>
                    <a:ext uri="{9D8B030D-6E8A-4147-A177-3AD203B41FA5}">
                      <a16:colId xmlns:a16="http://schemas.microsoft.com/office/drawing/2014/main" val="3556828634"/>
                    </a:ext>
                  </a:extLst>
                </a:gridCol>
                <a:gridCol w="170744">
                  <a:extLst>
                    <a:ext uri="{9D8B030D-6E8A-4147-A177-3AD203B41FA5}">
                      <a16:colId xmlns:a16="http://schemas.microsoft.com/office/drawing/2014/main" val="2772074180"/>
                    </a:ext>
                  </a:extLst>
                </a:gridCol>
                <a:gridCol w="170744">
                  <a:extLst>
                    <a:ext uri="{9D8B030D-6E8A-4147-A177-3AD203B41FA5}">
                      <a16:colId xmlns:a16="http://schemas.microsoft.com/office/drawing/2014/main" val="1957133882"/>
                    </a:ext>
                  </a:extLst>
                </a:gridCol>
                <a:gridCol w="170744">
                  <a:extLst>
                    <a:ext uri="{9D8B030D-6E8A-4147-A177-3AD203B41FA5}">
                      <a16:colId xmlns:a16="http://schemas.microsoft.com/office/drawing/2014/main" val="3752653794"/>
                    </a:ext>
                  </a:extLst>
                </a:gridCol>
              </a:tblGrid>
              <a:tr h="467374">
                <a:tc>
                  <a:txBody>
                    <a:bodyPr/>
                    <a:lstStyle/>
                    <a:p>
                      <a:pPr algn="ctr" rtl="0" fontAlgn="ctr"/>
                      <a:r>
                        <a:rPr lang="en-US" sz="300" b="1">
                          <a:solidFill>
                            <a:srgbClr val="FFFFFF"/>
                          </a:solidFill>
                          <a:effectLst/>
                          <a:latin typeface="Roboto"/>
                        </a:rPr>
                        <a:t>PHASE</a:t>
                      </a:r>
                    </a:p>
                  </a:txBody>
                  <a:tcPr marL="11722" marR="11722" marT="0" marB="0" anchor="ctr">
                    <a:lnL>
                      <a:noFill/>
                    </a:lnL>
                    <a:lnR>
                      <a:noFill/>
                    </a:lnR>
                    <a:lnT>
                      <a:noFill/>
                    </a:lnT>
                    <a:lnB>
                      <a:noFill/>
                    </a:lnB>
                    <a:solidFill>
                      <a:srgbClr val="434343"/>
                    </a:solidFill>
                  </a:tcPr>
                </a:tc>
                <a:tc>
                  <a:txBody>
                    <a:bodyPr/>
                    <a:lstStyle/>
                    <a:p>
                      <a:pPr algn="ctr" rtl="0" fontAlgn="ctr"/>
                      <a:endParaRPr lang="en-US" sz="300" b="1">
                        <a:solidFill>
                          <a:srgbClr val="FFFFFF"/>
                        </a:solidFill>
                        <a:effectLst/>
                        <a:latin typeface="Roboto"/>
                      </a:endParaRPr>
                    </a:p>
                  </a:txBody>
                  <a:tcPr marL="11722" marR="11722" marT="0" marB="0" anchor="ctr">
                    <a:lnL>
                      <a:noFill/>
                    </a:lnL>
                    <a:lnR>
                      <a:noFill/>
                    </a:lnR>
                    <a:lnT>
                      <a:noFill/>
                    </a:lnT>
                    <a:lnB>
                      <a:noFill/>
                    </a:lnB>
                    <a:solidFill>
                      <a:srgbClr val="434343"/>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434343"/>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434343"/>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434343"/>
                    </a:solidFill>
                  </a:tcPr>
                </a:tc>
                <a:tc>
                  <a:txBody>
                    <a:bodyPr/>
                    <a:lstStyle/>
                    <a:p>
                      <a:pPr rtl="0" fontAlgn="ctr"/>
                      <a:r>
                        <a:rPr lang="en-US" sz="700">
                          <a:effectLst/>
                        </a:rPr>
                        <a:t>DETAILS</a:t>
                      </a:r>
                    </a:p>
                  </a:txBody>
                  <a:tcPr marL="11722" marR="11722" marT="0" marB="0" anchor="ctr">
                    <a:lnL>
                      <a:noFill/>
                    </a:lnL>
                    <a:lnR>
                      <a:noFill/>
                    </a:lnR>
                    <a:lnT>
                      <a:noFill/>
                    </a:lnT>
                    <a:lnB>
                      <a:noFill/>
                    </a:lnB>
                    <a:solidFill>
                      <a:srgbClr val="434343"/>
                    </a:solidFill>
                  </a:tcPr>
                </a:tc>
                <a:tc>
                  <a:txBody>
                    <a:bodyPr/>
                    <a:lstStyle/>
                    <a:p>
                      <a:pPr rtl="0" fontAlgn="ctr"/>
                      <a:endParaRPr lang="en-US" sz="700">
                        <a:effectLst/>
                      </a:endParaRPr>
                    </a:p>
                  </a:txBody>
                  <a:tcPr marL="11722" marR="11722" marT="0" marB="0" anchor="ctr">
                    <a:lnL>
                      <a:noFill/>
                    </a:lnL>
                    <a:lnR w="9525" cap="flat" cmpd="sng" algn="ctr">
                      <a:solidFill>
                        <a:srgbClr val="999999"/>
                      </a:solidFill>
                      <a:prstDash val="solid"/>
                      <a:round/>
                      <a:headEnd type="none" w="med" len="med"/>
                      <a:tailEnd type="none" w="med" len="med"/>
                    </a:lnR>
                    <a:lnT>
                      <a:noFill/>
                    </a:lnT>
                    <a:lnB>
                      <a:noFill/>
                    </a:lnB>
                    <a:solidFill>
                      <a:srgbClr val="434343"/>
                    </a:solidFill>
                  </a:tcPr>
                </a:tc>
                <a:tc gridSpan="14">
                  <a:txBody>
                    <a:bodyPr/>
                    <a:lstStyle/>
                    <a:p>
                      <a:pPr algn="ctr" rtl="0" fontAlgn="ctr"/>
                      <a:r>
                        <a:rPr lang="en-US" sz="400" b="1" dirty="0">
                          <a:solidFill>
                            <a:srgbClr val="FFFFFF"/>
                          </a:solidFill>
                          <a:effectLst/>
                          <a:latin typeface="Roboto"/>
                        </a:rPr>
                        <a:t>FALL19</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a:noFill/>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rtl="0" fontAlgn="ctr"/>
                      <a:r>
                        <a:rPr lang="en-US" sz="400" b="1">
                          <a:solidFill>
                            <a:srgbClr val="FFFFFF"/>
                          </a:solidFill>
                          <a:effectLst/>
                          <a:latin typeface="Roboto"/>
                        </a:rPr>
                        <a:t>FALL19/SPRING20</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a:noFill/>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rtl="0" fontAlgn="ctr"/>
                      <a:r>
                        <a:rPr lang="en-US" sz="400" b="1">
                          <a:solidFill>
                            <a:srgbClr val="FFFFFF"/>
                          </a:solidFill>
                          <a:effectLst/>
                          <a:latin typeface="Roboto"/>
                        </a:rPr>
                        <a:t>SPRING20</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a:noFill/>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6403724"/>
                  </a:ext>
                </a:extLst>
              </a:tr>
              <a:tr h="233687">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w="9525" cap="flat" cmpd="sng" algn="ctr">
                      <a:solidFill>
                        <a:srgbClr val="999999"/>
                      </a:solidFill>
                      <a:prstDash val="solid"/>
                      <a:round/>
                      <a:headEnd type="none" w="med" len="med"/>
                      <a:tailEnd type="none" w="med" len="med"/>
                    </a:lnR>
                    <a:lnT>
                      <a:noFill/>
                    </a:lnT>
                    <a:lnB>
                      <a:noFill/>
                    </a:lnB>
                    <a:solidFill>
                      <a:srgbClr val="EFEFEF"/>
                    </a:solidFill>
                  </a:tcPr>
                </a:tc>
                <a:tc gridSpan="5">
                  <a:txBody>
                    <a:bodyPr/>
                    <a:lstStyle/>
                    <a:p>
                      <a:pPr algn="ctr" rtl="0" fontAlgn="ctr"/>
                      <a:r>
                        <a:rPr lang="en-US" sz="400" b="1">
                          <a:solidFill>
                            <a:srgbClr val="434343"/>
                          </a:solidFill>
                          <a:effectLst/>
                          <a:latin typeface="Roboto"/>
                        </a:rPr>
                        <a:t>AUG</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400" b="1">
                          <a:solidFill>
                            <a:srgbClr val="434343"/>
                          </a:solidFill>
                          <a:effectLst/>
                          <a:latin typeface="Roboto"/>
                        </a:rPr>
                        <a:t>SEP</a:t>
                      </a:r>
                    </a:p>
                  </a:txBody>
                  <a:tcPr marL="11722" marR="11722" marT="0" marB="0" anchor="ctr">
                    <a:lnL w="9525" cap="flat" cmpd="sng" algn="ctr">
                      <a:solidFill>
                        <a:srgbClr val="999999"/>
                      </a:solidFill>
                      <a:prstDash val="solid"/>
                      <a:round/>
                      <a:headEnd type="none" w="med" len="med"/>
                      <a:tailEnd type="none" w="med" len="med"/>
                    </a:lnL>
                    <a:lnR>
                      <a:noFill/>
                    </a:lnR>
                    <a:lnT>
                      <a:noFill/>
                    </a:lnT>
                    <a:lnB w="9525" cap="flat" cmpd="sng" algn="ctr">
                      <a:solidFill>
                        <a:srgbClr val="999999"/>
                      </a:solidFill>
                      <a:prstDash val="solid"/>
                      <a:round/>
                      <a:headEnd type="none" w="med" len="med"/>
                      <a:tailEnd type="none" w="med" len="med"/>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400" b="1">
                          <a:solidFill>
                            <a:srgbClr val="434343"/>
                          </a:solidFill>
                          <a:effectLst/>
                          <a:latin typeface="Roboto"/>
                        </a:rPr>
                        <a:t>OCT</a:t>
                      </a:r>
                    </a:p>
                  </a:txBody>
                  <a:tcPr marL="11722" marR="11722" marT="0" marB="0" anchor="ctr">
                    <a:lnL>
                      <a:noFill/>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400" b="1" dirty="0">
                          <a:solidFill>
                            <a:srgbClr val="434343"/>
                          </a:solidFill>
                          <a:effectLst/>
                          <a:latin typeface="Roboto"/>
                        </a:rPr>
                        <a:t>NOV</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400" b="1">
                          <a:solidFill>
                            <a:srgbClr val="434343"/>
                          </a:solidFill>
                          <a:effectLst/>
                          <a:latin typeface="Roboto"/>
                        </a:rPr>
                        <a:t>DEC</a:t>
                      </a:r>
                    </a:p>
                  </a:txBody>
                  <a:tcPr marL="11722" marR="11722" marT="0" marB="0" anchor="ctr">
                    <a:lnL w="9525" cap="flat" cmpd="sng" algn="ctr">
                      <a:solidFill>
                        <a:srgbClr val="999999"/>
                      </a:solidFill>
                      <a:prstDash val="solid"/>
                      <a:round/>
                      <a:headEnd type="none" w="med" len="med"/>
                      <a:tailEnd type="none" w="med" len="med"/>
                    </a:lnL>
                    <a:lnR>
                      <a:noFill/>
                    </a:lnR>
                    <a:lnT>
                      <a:noFill/>
                    </a:lnT>
                    <a:lnB w="9525" cap="flat" cmpd="sng" algn="ctr">
                      <a:solidFill>
                        <a:srgbClr val="999999"/>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400" b="1">
                          <a:solidFill>
                            <a:srgbClr val="434343"/>
                          </a:solidFill>
                          <a:effectLst/>
                          <a:latin typeface="Roboto"/>
                        </a:rPr>
                        <a:t>JAN</a:t>
                      </a:r>
                    </a:p>
                  </a:txBody>
                  <a:tcPr marL="11722" marR="11722" marT="0" marB="0" anchor="ctr">
                    <a:lnL>
                      <a:noFill/>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400" b="1">
                          <a:solidFill>
                            <a:srgbClr val="434343"/>
                          </a:solidFill>
                          <a:effectLst/>
                          <a:latin typeface="Roboto"/>
                        </a:rPr>
                        <a:t>FEB</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rtl="0" fontAlgn="ctr"/>
                      <a:r>
                        <a:rPr lang="en-US" sz="400" b="1">
                          <a:solidFill>
                            <a:srgbClr val="434343"/>
                          </a:solidFill>
                          <a:effectLst/>
                          <a:latin typeface="Roboto"/>
                        </a:rPr>
                        <a:t>MAR</a:t>
                      </a:r>
                    </a:p>
                  </a:txBody>
                  <a:tcPr marL="11722" marR="11722" marT="0" marB="0" anchor="ctr">
                    <a:lnL w="9525" cap="flat" cmpd="sng" algn="ctr">
                      <a:solidFill>
                        <a:srgbClr val="999999"/>
                      </a:solidFill>
                      <a:prstDash val="solid"/>
                      <a:round/>
                      <a:headEnd type="none" w="med" len="med"/>
                      <a:tailEnd type="none" w="med" len="med"/>
                    </a:lnL>
                    <a:lnR>
                      <a:noFill/>
                    </a:lnR>
                    <a:lnT>
                      <a:noFill/>
                    </a:lnT>
                    <a:lnB w="9525" cap="flat" cmpd="sng" algn="ctr">
                      <a:solidFill>
                        <a:srgbClr val="999999"/>
                      </a:solidFill>
                      <a:prstDash val="solid"/>
                      <a:round/>
                      <a:headEnd type="none" w="med" len="med"/>
                      <a:tailEnd type="none" w="med" len="med"/>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rtl="0" fontAlgn="ctr"/>
                      <a:r>
                        <a:rPr lang="en-US" sz="400" b="1">
                          <a:solidFill>
                            <a:srgbClr val="434343"/>
                          </a:solidFill>
                          <a:effectLst/>
                          <a:latin typeface="Roboto"/>
                        </a:rPr>
                        <a:t>APR</a:t>
                      </a:r>
                    </a:p>
                  </a:txBody>
                  <a:tcPr marL="11722" marR="11722" marT="0" marB="0" anchor="ctr">
                    <a:lnL>
                      <a:noFill/>
                    </a:lnL>
                    <a:lnR w="9525" cap="flat" cmpd="sng" algn="ctr">
                      <a:solidFill>
                        <a:srgbClr val="999999"/>
                      </a:solidFill>
                      <a:prstDash val="solid"/>
                      <a:round/>
                      <a:headEnd type="none" w="med" len="med"/>
                      <a:tailEnd type="none" w="med" len="med"/>
                    </a:lnR>
                    <a:lnT>
                      <a:noFill/>
                    </a:lnT>
                    <a:lnB w="9525" cap="flat" cmpd="sng" algn="ctr">
                      <a:solidFill>
                        <a:srgbClr val="999999"/>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0090427"/>
                  </a:ext>
                </a:extLst>
              </a:tr>
              <a:tr h="467374">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r>
                        <a:rPr lang="en-US" sz="700" b="1">
                          <a:solidFill>
                            <a:srgbClr val="666666"/>
                          </a:solidFill>
                          <a:effectLst/>
                          <a:latin typeface="Roboto"/>
                        </a:rPr>
                        <a:t>PROJECT WEEK:</a:t>
                      </a: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EFEFEF"/>
                    </a:solidFill>
                  </a:tcPr>
                </a:tc>
                <a:tc>
                  <a:txBody>
                    <a:bodyPr/>
                    <a:lstStyle/>
                    <a:p>
                      <a:pPr rtl="0" fontAlgn="ctr"/>
                      <a:endParaRPr lang="en-US" sz="700">
                        <a:effectLst/>
                      </a:endParaRPr>
                    </a:p>
                  </a:txBody>
                  <a:tcPr marL="11722" marR="11722" marT="0" marB="0" anchor="ctr">
                    <a:lnL>
                      <a:noFill/>
                    </a:lnL>
                    <a:lnR w="9525" cap="flat" cmpd="sng" algn="ctr">
                      <a:solidFill>
                        <a:srgbClr val="999999"/>
                      </a:solidFill>
                      <a:prstDash val="solid"/>
                      <a:round/>
                      <a:headEnd type="none" w="med" len="med"/>
                      <a:tailEnd type="none" w="med" len="med"/>
                    </a:lnR>
                    <a:lnT>
                      <a:noFill/>
                    </a:lnT>
                    <a:lnB>
                      <a:noFill/>
                    </a:lnB>
                    <a:solidFill>
                      <a:srgbClr val="EFEFE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4</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11</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18</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8</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22</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6</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13</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20</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27</a:t>
                      </a:r>
                    </a:p>
                  </a:txBody>
                  <a:tcPr marL="11722" marR="11722" marT="0" marB="0" anchor="ctr">
                    <a:lnL>
                      <a:noFill/>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dirty="0">
                          <a:solidFill>
                            <a:srgbClr val="666666"/>
                          </a:solidFill>
                          <a:effectLst/>
                          <a:latin typeface="Roboto"/>
                        </a:rPr>
                        <a:t>3</a:t>
                      </a:r>
                    </a:p>
                  </a:txBody>
                  <a:tcPr marL="11722" marR="11722" marT="0" marB="0" anchor="ctr">
                    <a:lnL w="9525" cap="flat" cmpd="sng" algn="ctr">
                      <a:solidFill>
                        <a:srgbClr val="999999"/>
                      </a:solidFill>
                      <a:prstDash val="solid"/>
                      <a:round/>
                      <a:headEnd type="none" w="med" len="med"/>
                      <a:tailEnd type="none" w="med" len="med"/>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10</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17</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24</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8</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22</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12</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26</a:t>
                      </a:r>
                    </a:p>
                  </a:txBody>
                  <a:tcPr marL="11722" marR="11722" marT="0" marB="0" anchor="ctr">
                    <a:lnL>
                      <a:noFill/>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rtl="0" fontAlgn="ctr"/>
                      <a:r>
                        <a:rPr lang="en-US" sz="700">
                          <a:effectLst/>
                        </a:rPr>
                        <a:t>2</a:t>
                      </a:r>
                    </a:p>
                  </a:txBody>
                  <a:tcPr marL="11722" marR="11722" marT="0" marB="0" anchor="ctr">
                    <a:lnL w="9525" cap="flat" cmpd="sng" algn="ctr">
                      <a:solidFill>
                        <a:srgbClr val="999999"/>
                      </a:solidFill>
                      <a:prstDash val="solid"/>
                      <a:round/>
                      <a:headEnd type="none" w="med" len="med"/>
                      <a:tailEnd type="none" w="med" len="med"/>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16</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23</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8</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15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22</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29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pPr algn="ctr" rtl="0" fontAlgn="ctr"/>
                      <a:r>
                        <a:rPr lang="en-US" sz="400" b="0">
                          <a:solidFill>
                            <a:srgbClr val="666666"/>
                          </a:solidFill>
                          <a:effectLst/>
                          <a:latin typeface="Roboto"/>
                        </a:rPr>
                        <a:t>5</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12</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19</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tc>
                  <a:txBody>
                    <a:bodyPr/>
                    <a:lstStyle/>
                    <a:p>
                      <a:pPr algn="ctr" rtl="0" fontAlgn="ctr"/>
                      <a:r>
                        <a:rPr lang="en-US" sz="400" b="0">
                          <a:solidFill>
                            <a:srgbClr val="666666"/>
                          </a:solidFill>
                          <a:effectLst/>
                          <a:latin typeface="Roboto"/>
                        </a:rPr>
                        <a:t>26</a:t>
                      </a:r>
                    </a:p>
                  </a:txBody>
                  <a:tcPr marL="11722" marR="11722" marT="0" marB="0" anchor="ctr">
                    <a:lnL>
                      <a:noFill/>
                    </a:lnL>
                    <a:lnR>
                      <a:noFill/>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D9D9D9"/>
                    </a:solidFill>
                  </a:tcPr>
                </a:tc>
                <a:extLst>
                  <a:ext uri="{0D108BD9-81ED-4DB2-BD59-A6C34878D82A}">
                    <a16:rowId xmlns:a16="http://schemas.microsoft.com/office/drawing/2014/main" val="2360113256"/>
                  </a:ext>
                </a:extLst>
              </a:tr>
              <a:tr h="233687">
                <a:tc rowSpan="2">
                  <a:txBody>
                    <a:bodyPr/>
                    <a:lstStyle/>
                    <a:p>
                      <a:pPr algn="ctr" rtl="0" fontAlgn="ctr"/>
                      <a:r>
                        <a:rPr lang="en-US" sz="600" b="0">
                          <a:solidFill>
                            <a:srgbClr val="FFFFFF"/>
                          </a:solidFill>
                          <a:effectLst/>
                          <a:latin typeface="Roboto"/>
                        </a:rPr>
                        <a:t>1</a:t>
                      </a:r>
                    </a:p>
                  </a:txBody>
                  <a:tcPr marL="11722" marR="11722" marT="0" marB="0" anchor="ctr">
                    <a:lnL>
                      <a:noFill/>
                    </a:lnL>
                    <a:lnR>
                      <a:noFill/>
                    </a:lnR>
                    <a:lnT>
                      <a:noFill/>
                    </a:lnT>
                    <a:lnB>
                      <a:noFill/>
                    </a:lnB>
                    <a:solidFill>
                      <a:srgbClr val="0B5394"/>
                    </a:solidFill>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rowSpan="2" gridSpan="3">
                  <a:txBody>
                    <a:bodyPr/>
                    <a:lstStyle/>
                    <a:p>
                      <a:pPr rtl="0" fontAlgn="ctr"/>
                      <a:r>
                        <a:rPr lang="en-US" sz="700" b="1" dirty="0">
                          <a:solidFill>
                            <a:schemeClr val="accent6"/>
                          </a:solidFill>
                          <a:effectLst/>
                        </a:rPr>
                        <a:t>Research</a:t>
                      </a:r>
                    </a:p>
                  </a:txBody>
                  <a:tcPr marL="11722" marR="11722" marT="0" marB="0" anchor="ctr">
                    <a:lnL>
                      <a:noFill/>
                    </a:lnL>
                    <a:lnR>
                      <a:noFill/>
                    </a:lnR>
                    <a:lnT>
                      <a:noFill/>
                    </a:lnT>
                    <a:lnB w="19050" cap="flat" cmpd="sng" algn="ctr">
                      <a:solidFill>
                        <a:srgbClr val="0B5394"/>
                      </a:solidFill>
                      <a:prstDash val="solid"/>
                      <a:round/>
                      <a:headEnd type="none" w="med" len="med"/>
                      <a:tailEnd type="none" w="med" len="med"/>
                    </a:lnB>
                    <a:solidFill>
                      <a:srgbClr val="F8F8F8"/>
                    </a:solidFill>
                  </a:tcPr>
                </a:tc>
                <a:tc rowSpan="2" hMerge="1">
                  <a:txBody>
                    <a:bodyPr/>
                    <a:lstStyle/>
                    <a:p>
                      <a:endParaRPr lang="en-US"/>
                    </a:p>
                  </a:txBody>
                  <a:tcPr/>
                </a:tc>
                <a:tc rowSpan="2" hMerge="1">
                  <a:txBody>
                    <a:bodyPr/>
                    <a:lstStyle/>
                    <a:p>
                      <a:endParaRPr lang="en-US"/>
                    </a:p>
                  </a:txBody>
                  <a:tcPr/>
                </a:tc>
                <a:tc gridSpan="2">
                  <a:txBody>
                    <a:bodyPr/>
                    <a:lstStyle/>
                    <a:p>
                      <a:pPr rtl="0" fontAlgn="ctr"/>
                      <a:r>
                        <a:rPr lang="en-US" sz="400" b="0" dirty="0">
                          <a:solidFill>
                            <a:srgbClr val="0B5394"/>
                          </a:solidFill>
                          <a:effectLst/>
                          <a:latin typeface="Roboto"/>
                        </a:rPr>
                        <a:t>- Research</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6">
                  <a:txBody>
                    <a:bodyPr/>
                    <a:lstStyle/>
                    <a:p>
                      <a:pPr rtl="0" fontAlgn="ctr"/>
                      <a:r>
                        <a:rPr lang="en-US" sz="400" b="0">
                          <a:solidFill>
                            <a:srgbClr val="FFFFFF"/>
                          </a:solidFill>
                          <a:effectLst/>
                          <a:latin typeface="Roboto"/>
                        </a:rPr>
                        <a:t>Research honeypots</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0B539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849901256"/>
                  </a:ext>
                </a:extLst>
              </a:tr>
              <a:tr h="253184">
                <a:tc vMerge="1">
                  <a:txBody>
                    <a:bodyPr/>
                    <a:lstStyle/>
                    <a:p>
                      <a:endParaRPr lang="en-US"/>
                    </a:p>
                  </a:txBody>
                  <a:tcPr/>
                </a:tc>
                <a:tc>
                  <a:txBody>
                    <a:bodyPr/>
                    <a:lstStyle/>
                    <a:p>
                      <a:pPr rtl="0" fontAlgn="ctr"/>
                      <a:endParaRPr lang="en-US" sz="700" dirty="0">
                        <a:effectLst/>
                      </a:endParaRPr>
                    </a:p>
                  </a:txBody>
                  <a:tcPr marL="11722" marR="11722" marT="0" marB="0" anchor="ctr">
                    <a:lnL>
                      <a:noFill/>
                    </a:lnL>
                    <a:lnR>
                      <a:noFill/>
                    </a:lnR>
                    <a:lnT>
                      <a:noFill/>
                    </a:lnT>
                    <a:lnB w="19050" cap="flat" cmpd="sng" algn="ctr">
                      <a:solidFill>
                        <a:srgbClr val="0B5394"/>
                      </a:solidFill>
                      <a:prstDash val="solid"/>
                      <a:round/>
                      <a:headEnd type="none" w="med" len="med"/>
                      <a:tailEnd type="none" w="med" len="med"/>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0B5394"/>
                          </a:solidFill>
                          <a:effectLst/>
                          <a:latin typeface="Roboto"/>
                        </a:rPr>
                        <a:t>- Research types</a:t>
                      </a:r>
                    </a:p>
                  </a:txBody>
                  <a:tcPr marL="11722" marR="11722" marT="0" marB="0" anchor="ctr">
                    <a:lnL>
                      <a:noFill/>
                    </a:lnL>
                    <a:lnR w="9525" cap="flat" cmpd="sng" algn="ctr">
                      <a:solidFill>
                        <a:srgbClr val="D9D9D9"/>
                      </a:solidFill>
                      <a:prstDash val="solid"/>
                      <a:round/>
                      <a:headEnd type="none" w="med" len="med"/>
                      <a:tailEnd type="none" w="med" len="med"/>
                    </a:lnR>
                    <a:lnT>
                      <a:noFill/>
                    </a:lnT>
                    <a:lnB w="19050" cap="flat" cmpd="sng" algn="ctr">
                      <a:solidFill>
                        <a:srgbClr val="0B5394"/>
                      </a:solidFill>
                      <a:prstDash val="solid"/>
                      <a:round/>
                      <a:headEnd type="none" w="med" len="med"/>
                      <a:tailEnd type="none" w="med" len="med"/>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gridSpan="6">
                  <a:txBody>
                    <a:bodyPr/>
                    <a:lstStyle/>
                    <a:p>
                      <a:pPr rtl="0" fontAlgn="ctr"/>
                      <a:r>
                        <a:rPr lang="en-US" sz="400" b="0">
                          <a:solidFill>
                            <a:srgbClr val="FFFFFF"/>
                          </a:solidFill>
                          <a:effectLst/>
                          <a:latin typeface="Roboto"/>
                        </a:rPr>
                        <a:t>Interactivity lvl/ honeypot type</a:t>
                      </a:r>
                    </a:p>
                  </a:txBody>
                  <a:tcPr marL="11722" marR="11722" marT="0" marB="0" anchor="ctr">
                    <a:lnL w="9525" cap="flat" cmpd="sng" algn="ctr">
                      <a:solidFill>
                        <a:srgbClr val="CCCCCC"/>
                      </a:solidFill>
                      <a:prstDash val="dot"/>
                      <a:round/>
                      <a:headEnd type="none" w="med" len="med"/>
                      <a:tailEnd type="none" w="med" len="med"/>
                    </a:lnL>
                    <a:lnR>
                      <a:noFill/>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0B539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a:noFill/>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0B5394"/>
                      </a:solidFill>
                      <a:prstDash val="solid"/>
                      <a:round/>
                      <a:headEnd type="none" w="med" len="med"/>
                      <a:tailEnd type="none" w="med" len="med"/>
                    </a:lnB>
                    <a:solidFill>
                      <a:srgbClr val="FFFFFF"/>
                    </a:solidFill>
                  </a:tcPr>
                </a:tc>
                <a:extLst>
                  <a:ext uri="{0D108BD9-81ED-4DB2-BD59-A6C34878D82A}">
                    <a16:rowId xmlns:a16="http://schemas.microsoft.com/office/drawing/2014/main" val="180687915"/>
                  </a:ext>
                </a:extLst>
              </a:tr>
              <a:tr h="233687">
                <a:tc rowSpan="6">
                  <a:txBody>
                    <a:bodyPr/>
                    <a:lstStyle/>
                    <a:p>
                      <a:pPr algn="ctr" rtl="0" fontAlgn="ctr"/>
                      <a:r>
                        <a:rPr lang="en-US" sz="600" b="0">
                          <a:solidFill>
                            <a:srgbClr val="FFFFFF"/>
                          </a:solidFill>
                          <a:effectLst/>
                          <a:latin typeface="Roboto"/>
                        </a:rPr>
                        <a:t>2</a:t>
                      </a:r>
                    </a:p>
                  </a:txBody>
                  <a:tcPr marL="11722" marR="11722" marT="0" marB="0" anchor="ctr">
                    <a:lnL>
                      <a:noFill/>
                    </a:lnL>
                    <a:lnR>
                      <a:noFill/>
                    </a:lnR>
                    <a:lnT>
                      <a:noFill/>
                    </a:lnT>
                    <a:lnB>
                      <a:noFill/>
                    </a:lnB>
                    <a:solidFill>
                      <a:srgbClr val="45818E"/>
                    </a:solidFill>
                  </a:tcPr>
                </a:tc>
                <a:tc>
                  <a:txBody>
                    <a:bodyPr/>
                    <a:lstStyle/>
                    <a:p>
                      <a:pPr rtl="0" fontAlgn="ctr"/>
                      <a:endParaRPr lang="en-US" sz="700">
                        <a:effectLst/>
                      </a:endParaRPr>
                    </a:p>
                  </a:txBody>
                  <a:tcPr marL="11722" marR="11722" marT="0" marB="0" anchor="ctr">
                    <a:lnL>
                      <a:noFill/>
                    </a:lnL>
                    <a:lnR>
                      <a:noFill/>
                    </a:lnR>
                    <a:lnT w="19050" cap="flat" cmpd="sng" algn="ctr">
                      <a:solidFill>
                        <a:srgbClr val="0B5394"/>
                      </a:solidFill>
                      <a:prstDash val="solid"/>
                      <a:round/>
                      <a:headEnd type="none" w="med" len="med"/>
                      <a:tailEnd type="none" w="med" len="med"/>
                    </a:lnT>
                    <a:lnB>
                      <a:noFill/>
                    </a:lnB>
                    <a:solidFill>
                      <a:srgbClr val="F8F8F8"/>
                    </a:solidFill>
                  </a:tcPr>
                </a:tc>
                <a:tc rowSpan="6" gridSpan="3">
                  <a:txBody>
                    <a:bodyPr/>
                    <a:lstStyle/>
                    <a:p>
                      <a:pPr rtl="0" fontAlgn="ctr"/>
                      <a:r>
                        <a:rPr lang="en-US" sz="600" b="1">
                          <a:solidFill>
                            <a:srgbClr val="45818E"/>
                          </a:solidFill>
                          <a:effectLst/>
                          <a:latin typeface="Roboto"/>
                        </a:rPr>
                        <a:t>Setting up environment &amp; Honeypot</a:t>
                      </a:r>
                    </a:p>
                  </a:txBody>
                  <a:tcPr marL="11722" marR="11722" marT="0" marB="0" anchor="ctr">
                    <a:lnL>
                      <a:noFill/>
                    </a:lnL>
                    <a:lnR>
                      <a:noFill/>
                    </a:lnR>
                    <a:lnT w="19050" cap="flat" cmpd="sng" algn="ctr">
                      <a:solidFill>
                        <a:srgbClr val="0B5394"/>
                      </a:solidFill>
                      <a:prstDash val="solid"/>
                      <a:round/>
                      <a:headEnd type="none" w="med" len="med"/>
                      <a:tailEnd type="none" w="med" len="med"/>
                    </a:lnT>
                    <a:lnB w="19050" cap="flat" cmpd="sng" algn="ctr">
                      <a:solidFill>
                        <a:srgbClr val="45818E"/>
                      </a:solidFill>
                      <a:prstDash val="solid"/>
                      <a:round/>
                      <a:headEnd type="none" w="med" len="med"/>
                      <a:tailEnd type="none" w="med" len="med"/>
                    </a:lnB>
                    <a:solidFill>
                      <a:srgbClr val="F8F8F8"/>
                    </a:solidFill>
                  </a:tcPr>
                </a:tc>
                <a:tc rowSpan="6" hMerge="1">
                  <a:txBody>
                    <a:bodyPr/>
                    <a:lstStyle/>
                    <a:p>
                      <a:endParaRPr lang="en-US"/>
                    </a:p>
                  </a:txBody>
                  <a:tcPr/>
                </a:tc>
                <a:tc rowSpan="6" hMerge="1">
                  <a:txBody>
                    <a:bodyPr/>
                    <a:lstStyle/>
                    <a:p>
                      <a:endParaRPr lang="en-US"/>
                    </a:p>
                  </a:txBody>
                  <a:tcPr/>
                </a:tc>
                <a:tc gridSpan="2">
                  <a:txBody>
                    <a:bodyPr/>
                    <a:lstStyle/>
                    <a:p>
                      <a:pPr rtl="0" fontAlgn="ctr"/>
                      <a:r>
                        <a:rPr lang="en-US" sz="400" b="0">
                          <a:solidFill>
                            <a:srgbClr val="45818E"/>
                          </a:solidFill>
                          <a:effectLst/>
                          <a:latin typeface="Roboto"/>
                        </a:rPr>
                        <a:t>- Language selection</a:t>
                      </a:r>
                    </a:p>
                  </a:txBody>
                  <a:tcPr marL="11722" marR="11722" marT="0" marB="0" anchor="ctr">
                    <a:lnL>
                      <a:noFill/>
                    </a:lnL>
                    <a:lnR w="9525" cap="flat" cmpd="sng" algn="ctr">
                      <a:solidFill>
                        <a:srgbClr val="D9D9D9"/>
                      </a:solidFill>
                      <a:prstDash val="solid"/>
                      <a:round/>
                      <a:headEnd type="none" w="med" len="med"/>
                      <a:tailEnd type="none" w="med" len="med"/>
                    </a:lnR>
                    <a:lnT w="19050" cap="flat" cmpd="sng" algn="ctr">
                      <a:solidFill>
                        <a:srgbClr val="0B5394"/>
                      </a:solidFill>
                      <a:prstDash val="solid"/>
                      <a:round/>
                      <a:headEnd type="none" w="med" len="med"/>
                      <a:tailEnd type="none" w="med" len="med"/>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2">
                  <a:txBody>
                    <a:bodyPr/>
                    <a:lstStyle/>
                    <a:p>
                      <a:pPr rtl="0" fontAlgn="ctr"/>
                      <a:r>
                        <a:rPr lang="en-US" sz="400" b="0">
                          <a:solidFill>
                            <a:srgbClr val="FFFFFF"/>
                          </a:solidFill>
                          <a:effectLst/>
                          <a:latin typeface="Roboto"/>
                        </a:rPr>
                        <a:t>Lang.</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76A5AF"/>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0B5394"/>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4057010548"/>
                  </a:ext>
                </a:extLst>
              </a:tr>
              <a:tr h="233687">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45818E"/>
                          </a:solidFill>
                          <a:effectLst/>
                          <a:latin typeface="Roboto"/>
                        </a:rPr>
                        <a:t>- Evironment selection</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2">
                  <a:txBody>
                    <a:bodyPr/>
                    <a:lstStyle/>
                    <a:p>
                      <a:pPr rtl="0" fontAlgn="ctr"/>
                      <a:r>
                        <a:rPr lang="en-US" sz="400" b="0">
                          <a:solidFill>
                            <a:srgbClr val="FFFFFF"/>
                          </a:solidFill>
                          <a:effectLst/>
                          <a:latin typeface="Roboto"/>
                        </a:rPr>
                        <a:t>Env. </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76A5AF"/>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2889513079"/>
                  </a:ext>
                </a:extLst>
              </a:tr>
              <a:tr h="233687">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45818E"/>
                          </a:solidFill>
                          <a:effectLst/>
                          <a:latin typeface="Roboto"/>
                        </a:rPr>
                        <a:t>- Begin logger</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3">
                  <a:txBody>
                    <a:bodyPr/>
                    <a:lstStyle/>
                    <a:p>
                      <a:pPr rtl="0" fontAlgn="ctr"/>
                      <a:r>
                        <a:rPr lang="en-US" sz="400" b="0">
                          <a:solidFill>
                            <a:srgbClr val="FFFFFF"/>
                          </a:solidFill>
                          <a:effectLst/>
                          <a:latin typeface="Roboto"/>
                        </a:rPr>
                        <a:t>Logger</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76A5AF"/>
                    </a:solidFill>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768867040"/>
                  </a:ext>
                </a:extLst>
              </a:tr>
              <a:tr h="253184">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45818E"/>
                          </a:solidFill>
                          <a:effectLst/>
                          <a:latin typeface="Roboto"/>
                        </a:rPr>
                        <a:t>- Testing environment</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3">
                  <a:txBody>
                    <a:bodyPr/>
                    <a:lstStyle/>
                    <a:p>
                      <a:pPr rtl="0" fontAlgn="ctr"/>
                      <a:r>
                        <a:rPr lang="en-US" sz="400" b="0">
                          <a:solidFill>
                            <a:srgbClr val="FFFFFF"/>
                          </a:solidFill>
                          <a:effectLst/>
                          <a:latin typeface="Roboto"/>
                        </a:rPr>
                        <a:t>Secure tests</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76A5AF"/>
                    </a:solidFill>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531612559"/>
                  </a:ext>
                </a:extLst>
              </a:tr>
              <a:tr h="233687">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45818E"/>
                          </a:solidFill>
                          <a:effectLst/>
                          <a:latin typeface="Roboto"/>
                        </a:rPr>
                        <a:t>- Deploy server</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2">
                  <a:txBody>
                    <a:bodyPr/>
                    <a:lstStyle/>
                    <a:p>
                      <a:pPr rtl="0" fontAlgn="ctr"/>
                      <a:r>
                        <a:rPr lang="en-US" sz="400" b="0">
                          <a:solidFill>
                            <a:srgbClr val="FFFFFF"/>
                          </a:solidFill>
                          <a:effectLst/>
                          <a:latin typeface="Roboto"/>
                        </a:rPr>
                        <a:t>Server</a:t>
                      </a: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76A5AF"/>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147476199"/>
                  </a:ext>
                </a:extLst>
              </a:tr>
              <a:tr h="253184">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w="19050" cap="flat" cmpd="sng" algn="ctr">
                      <a:solidFill>
                        <a:srgbClr val="45818E"/>
                      </a:solidFill>
                      <a:prstDash val="solid"/>
                      <a:round/>
                      <a:headEnd type="none" w="med" len="med"/>
                      <a:tailEnd type="none" w="med" len="med"/>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45818E"/>
                          </a:solidFill>
                          <a:effectLst/>
                          <a:latin typeface="Roboto"/>
                        </a:rPr>
                        <a:t>- Honeypot functionality</a:t>
                      </a:r>
                    </a:p>
                  </a:txBody>
                  <a:tcPr marL="11722" marR="11722" marT="0" marB="0" anchor="ctr">
                    <a:lnL>
                      <a:noFill/>
                    </a:lnL>
                    <a:lnR w="9525" cap="flat" cmpd="sng" algn="ctr">
                      <a:solidFill>
                        <a:srgbClr val="D9D9D9"/>
                      </a:solidFill>
                      <a:prstDash val="solid"/>
                      <a:round/>
                      <a:headEnd type="none" w="med" len="med"/>
                      <a:tailEnd type="none" w="med" len="med"/>
                    </a:lnR>
                    <a:lnT>
                      <a:noFill/>
                    </a:lnT>
                    <a:lnB w="19050" cap="flat" cmpd="sng" algn="ctr">
                      <a:solidFill>
                        <a:srgbClr val="45818E"/>
                      </a:solidFill>
                      <a:prstDash val="solid"/>
                      <a:round/>
                      <a:headEnd type="none" w="med" len="med"/>
                      <a:tailEnd type="none" w="med" len="med"/>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gridSpan="2">
                  <a:txBody>
                    <a:bodyPr/>
                    <a:lstStyle/>
                    <a:p>
                      <a:pPr rtl="0" fontAlgn="ctr"/>
                      <a:r>
                        <a:rPr lang="en-US" sz="400" b="0">
                          <a:solidFill>
                            <a:srgbClr val="FFFFFF"/>
                          </a:solidFill>
                          <a:effectLst/>
                          <a:latin typeface="Roboto"/>
                        </a:rPr>
                        <a:t>Honeypot</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76A5AF"/>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45818E"/>
                      </a:solidFill>
                      <a:prstDash val="solid"/>
                      <a:round/>
                      <a:headEnd type="none" w="med" len="med"/>
                      <a:tailEnd type="none" w="med" len="med"/>
                    </a:lnB>
                    <a:solidFill>
                      <a:srgbClr val="FFFFFF"/>
                    </a:solidFill>
                  </a:tcPr>
                </a:tc>
                <a:extLst>
                  <a:ext uri="{0D108BD9-81ED-4DB2-BD59-A6C34878D82A}">
                    <a16:rowId xmlns:a16="http://schemas.microsoft.com/office/drawing/2014/main" val="1852881263"/>
                  </a:ext>
                </a:extLst>
              </a:tr>
              <a:tr h="233687">
                <a:tc rowSpan="4">
                  <a:txBody>
                    <a:bodyPr/>
                    <a:lstStyle/>
                    <a:p>
                      <a:pPr algn="ctr" rtl="0" fontAlgn="ctr"/>
                      <a:r>
                        <a:rPr lang="en-US" sz="600" b="0">
                          <a:solidFill>
                            <a:srgbClr val="FFFFFF"/>
                          </a:solidFill>
                          <a:effectLst/>
                          <a:latin typeface="Roboto"/>
                        </a:rPr>
                        <a:t>3</a:t>
                      </a:r>
                    </a:p>
                  </a:txBody>
                  <a:tcPr marL="11722" marR="11722" marT="0" marB="0" anchor="ctr">
                    <a:lnL>
                      <a:noFill/>
                    </a:lnL>
                    <a:lnR>
                      <a:noFill/>
                    </a:lnR>
                    <a:lnT>
                      <a:noFill/>
                    </a:lnT>
                    <a:lnB>
                      <a:noFill/>
                    </a:lnB>
                    <a:solidFill>
                      <a:srgbClr val="B85B22"/>
                    </a:solidFill>
                  </a:tcPr>
                </a:tc>
                <a:tc>
                  <a:txBody>
                    <a:bodyPr/>
                    <a:lstStyle/>
                    <a:p>
                      <a:pPr rtl="0" fontAlgn="ctr"/>
                      <a:endParaRPr lang="en-US" sz="700">
                        <a:effectLst/>
                      </a:endParaRPr>
                    </a:p>
                  </a:txBody>
                  <a:tcPr marL="11722" marR="11722" marT="0" marB="0" anchor="ctr">
                    <a:lnL>
                      <a:noFill/>
                    </a:lnL>
                    <a:lnR>
                      <a:noFill/>
                    </a:lnR>
                    <a:lnT w="19050" cap="flat" cmpd="sng" algn="ctr">
                      <a:solidFill>
                        <a:srgbClr val="45818E"/>
                      </a:solidFill>
                      <a:prstDash val="solid"/>
                      <a:round/>
                      <a:headEnd type="none" w="med" len="med"/>
                      <a:tailEnd type="none" w="med" len="med"/>
                    </a:lnT>
                    <a:lnB>
                      <a:noFill/>
                    </a:lnB>
                    <a:solidFill>
                      <a:srgbClr val="F8F8F8"/>
                    </a:solidFill>
                  </a:tcPr>
                </a:tc>
                <a:tc rowSpan="4" gridSpan="3">
                  <a:txBody>
                    <a:bodyPr/>
                    <a:lstStyle/>
                    <a:p>
                      <a:pPr rtl="0" fontAlgn="ctr"/>
                      <a:r>
                        <a:rPr lang="en-US" sz="600" b="1">
                          <a:solidFill>
                            <a:srgbClr val="B85B22"/>
                          </a:solidFill>
                          <a:effectLst/>
                          <a:latin typeface="Roboto"/>
                        </a:rPr>
                        <a:t>Malice in the Palace</a:t>
                      </a:r>
                    </a:p>
                  </a:txBody>
                  <a:tcPr marL="11722" marR="11722" marT="0" marB="0" anchor="ctr">
                    <a:lnL>
                      <a:noFill/>
                    </a:lnL>
                    <a:lnR>
                      <a:noFill/>
                    </a:lnR>
                    <a:lnT w="19050" cap="flat" cmpd="sng" algn="ctr">
                      <a:solidFill>
                        <a:srgbClr val="45818E"/>
                      </a:solidFill>
                      <a:prstDash val="solid"/>
                      <a:round/>
                      <a:headEnd type="none" w="med" len="med"/>
                      <a:tailEnd type="none" w="med" len="med"/>
                    </a:lnT>
                    <a:lnB w="19050" cap="flat" cmpd="sng" algn="ctr">
                      <a:solidFill>
                        <a:srgbClr val="C76121"/>
                      </a:solidFill>
                      <a:prstDash val="solid"/>
                      <a:round/>
                      <a:headEnd type="none" w="med" len="med"/>
                      <a:tailEnd type="none" w="med" len="med"/>
                    </a:lnB>
                    <a:solidFill>
                      <a:srgbClr val="F8F8F8"/>
                    </a:solidFill>
                  </a:tcPr>
                </a:tc>
                <a:tc rowSpan="4" hMerge="1">
                  <a:txBody>
                    <a:bodyPr/>
                    <a:lstStyle/>
                    <a:p>
                      <a:endParaRPr lang="en-US"/>
                    </a:p>
                  </a:txBody>
                  <a:tcPr/>
                </a:tc>
                <a:tc rowSpan="4" hMerge="1">
                  <a:txBody>
                    <a:bodyPr/>
                    <a:lstStyle/>
                    <a:p>
                      <a:endParaRPr lang="en-US"/>
                    </a:p>
                  </a:txBody>
                  <a:tcPr/>
                </a:tc>
                <a:tc gridSpan="2">
                  <a:txBody>
                    <a:bodyPr/>
                    <a:lstStyle/>
                    <a:p>
                      <a:pPr rtl="0" fontAlgn="ctr"/>
                      <a:r>
                        <a:rPr lang="en-US" sz="400" b="0">
                          <a:solidFill>
                            <a:srgbClr val="B85B22"/>
                          </a:solidFill>
                          <a:effectLst/>
                          <a:latin typeface="Roboto"/>
                        </a:rPr>
                        <a:t>- Winter break</a:t>
                      </a:r>
                    </a:p>
                  </a:txBody>
                  <a:tcPr marL="11722" marR="11722" marT="0" marB="0" anchor="ctr">
                    <a:lnL>
                      <a:noFill/>
                    </a:lnL>
                    <a:lnR w="9525" cap="flat" cmpd="sng" algn="ctr">
                      <a:solidFill>
                        <a:srgbClr val="D9D9D9"/>
                      </a:solidFill>
                      <a:prstDash val="solid"/>
                      <a:round/>
                      <a:headEnd type="none" w="med" len="med"/>
                      <a:tailEnd type="none" w="med" len="med"/>
                    </a:lnR>
                    <a:lnT w="19050" cap="flat" cmpd="sng" algn="ctr">
                      <a:solidFill>
                        <a:srgbClr val="45818E"/>
                      </a:solidFill>
                      <a:prstDash val="solid"/>
                      <a:round/>
                      <a:headEnd type="none" w="med" len="med"/>
                      <a:tailEnd type="none" w="med" len="med"/>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4">
                  <a:txBody>
                    <a:bodyPr/>
                    <a:lstStyle/>
                    <a:p>
                      <a:pPr rtl="0" fontAlgn="ctr"/>
                      <a:r>
                        <a:rPr lang="en-US" sz="400" b="0">
                          <a:solidFill>
                            <a:srgbClr val="FFFFFF"/>
                          </a:solidFill>
                          <a:effectLst/>
                          <a:latin typeface="Roboto"/>
                        </a:rPr>
                        <a:t>Winter Break</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B45F0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45818E"/>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2231307063"/>
                  </a:ext>
                </a:extLst>
              </a:tr>
              <a:tr h="233687">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B85B22"/>
                          </a:solidFill>
                          <a:effectLst/>
                          <a:latin typeface="Roboto"/>
                        </a:rPr>
                        <a:t>- Implement malice</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7">
                  <a:txBody>
                    <a:bodyPr/>
                    <a:lstStyle/>
                    <a:p>
                      <a:pPr rtl="0" fontAlgn="ctr"/>
                      <a:r>
                        <a:rPr lang="en-US" sz="400" b="0">
                          <a:solidFill>
                            <a:srgbClr val="FFFFFF"/>
                          </a:solidFill>
                          <a:effectLst/>
                          <a:latin typeface="Roboto"/>
                        </a:rPr>
                        <a:t>Getting malicous</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B45F0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4058444616"/>
                  </a:ext>
                </a:extLst>
              </a:tr>
              <a:tr h="253184">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B85B22"/>
                          </a:solidFill>
                          <a:effectLst/>
                          <a:latin typeface="Roboto"/>
                        </a:rPr>
                        <a:t>- Spoof commands</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6">
                  <a:txBody>
                    <a:bodyPr/>
                    <a:lstStyle/>
                    <a:p>
                      <a:pPr rtl="0" fontAlgn="ctr"/>
                      <a:r>
                        <a:rPr lang="en-US" sz="400" b="0">
                          <a:solidFill>
                            <a:srgbClr val="FFFFFF"/>
                          </a:solidFill>
                          <a:effectLst/>
                          <a:latin typeface="Roboto"/>
                        </a:rPr>
                        <a:t>Compromise w/ commands</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B45F0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245987294"/>
                  </a:ext>
                </a:extLst>
              </a:tr>
              <a:tr h="253184">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w="19050" cap="flat" cmpd="sng" algn="ctr">
                      <a:solidFill>
                        <a:srgbClr val="C76121"/>
                      </a:solidFill>
                      <a:prstDash val="solid"/>
                      <a:round/>
                      <a:headEnd type="none" w="med" len="med"/>
                      <a:tailEnd type="none" w="med" len="med"/>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B85B22"/>
                          </a:solidFill>
                          <a:effectLst/>
                          <a:latin typeface="Roboto"/>
                        </a:rPr>
                        <a:t>- General enhancements</a:t>
                      </a:r>
                    </a:p>
                  </a:txBody>
                  <a:tcPr marL="11722" marR="11722" marT="0" marB="0" anchor="ctr">
                    <a:lnL>
                      <a:noFill/>
                    </a:lnL>
                    <a:lnR w="9525" cap="flat" cmpd="sng" algn="ctr">
                      <a:solidFill>
                        <a:srgbClr val="D9D9D9"/>
                      </a:solidFill>
                      <a:prstDash val="solid"/>
                      <a:round/>
                      <a:headEnd type="none" w="med" len="med"/>
                      <a:tailEnd type="none" w="med" len="med"/>
                    </a:lnR>
                    <a:lnT>
                      <a:noFill/>
                    </a:lnT>
                    <a:lnB w="19050" cap="flat" cmpd="sng" algn="ctr">
                      <a:solidFill>
                        <a:srgbClr val="C76121"/>
                      </a:solidFill>
                      <a:prstDash val="solid"/>
                      <a:round/>
                      <a:headEnd type="none" w="med" len="med"/>
                      <a:tailEnd type="none" w="med" len="med"/>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gridSpan="7">
                  <a:txBody>
                    <a:bodyPr/>
                    <a:lstStyle/>
                    <a:p>
                      <a:pPr rtl="0" fontAlgn="ctr"/>
                      <a:r>
                        <a:rPr lang="en-US" sz="400" b="0">
                          <a:solidFill>
                            <a:srgbClr val="FFFFFF"/>
                          </a:solidFill>
                          <a:effectLst/>
                          <a:latin typeface="Roboto"/>
                        </a:rPr>
                        <a:t>New features where applicable</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B45F0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19050" cap="flat" cmpd="sng" algn="ctr">
                      <a:solidFill>
                        <a:srgbClr val="C76121"/>
                      </a:solidFill>
                      <a:prstDash val="solid"/>
                      <a:round/>
                      <a:headEnd type="none" w="med" len="med"/>
                      <a:tailEnd type="none" w="med" len="med"/>
                    </a:lnB>
                    <a:solidFill>
                      <a:srgbClr val="FFFFFF"/>
                    </a:solidFill>
                  </a:tcPr>
                </a:tc>
                <a:extLst>
                  <a:ext uri="{0D108BD9-81ED-4DB2-BD59-A6C34878D82A}">
                    <a16:rowId xmlns:a16="http://schemas.microsoft.com/office/drawing/2014/main" val="1380568534"/>
                  </a:ext>
                </a:extLst>
              </a:tr>
              <a:tr h="233687">
                <a:tc rowSpan="2">
                  <a:txBody>
                    <a:bodyPr/>
                    <a:lstStyle/>
                    <a:p>
                      <a:pPr algn="ctr" rtl="0" fontAlgn="ctr"/>
                      <a:r>
                        <a:rPr lang="en-US" sz="600" b="0">
                          <a:solidFill>
                            <a:srgbClr val="FFFFFF"/>
                          </a:solidFill>
                          <a:effectLst/>
                          <a:latin typeface="Roboto"/>
                        </a:rPr>
                        <a:t>4</a:t>
                      </a:r>
                    </a:p>
                  </a:txBody>
                  <a:tcPr marL="11722" marR="11722" marT="0" marB="0" anchor="ctr">
                    <a:lnL>
                      <a:noFill/>
                    </a:lnL>
                    <a:lnR>
                      <a:noFill/>
                    </a:lnR>
                    <a:lnT>
                      <a:noFill/>
                    </a:lnT>
                    <a:lnB>
                      <a:noFill/>
                    </a:lnB>
                    <a:solidFill>
                      <a:srgbClr val="38761D"/>
                    </a:solidFill>
                  </a:tcPr>
                </a:tc>
                <a:tc>
                  <a:txBody>
                    <a:bodyPr/>
                    <a:lstStyle/>
                    <a:p>
                      <a:pPr rtl="0" fontAlgn="ctr"/>
                      <a:endParaRPr lang="en-US" sz="700">
                        <a:effectLst/>
                      </a:endParaRPr>
                    </a:p>
                  </a:txBody>
                  <a:tcPr marL="11722" marR="11722" marT="0" marB="0" anchor="ctr">
                    <a:lnL>
                      <a:noFill/>
                    </a:lnL>
                    <a:lnR>
                      <a:noFill/>
                    </a:lnR>
                    <a:lnT w="19050" cap="flat" cmpd="sng" algn="ctr">
                      <a:solidFill>
                        <a:srgbClr val="C76121"/>
                      </a:solidFill>
                      <a:prstDash val="solid"/>
                      <a:round/>
                      <a:headEnd type="none" w="med" len="med"/>
                      <a:tailEnd type="none" w="med" len="med"/>
                    </a:lnT>
                    <a:lnB>
                      <a:noFill/>
                    </a:lnB>
                    <a:solidFill>
                      <a:srgbClr val="F8F8F8"/>
                    </a:solidFill>
                  </a:tcPr>
                </a:tc>
                <a:tc rowSpan="2" gridSpan="3">
                  <a:txBody>
                    <a:bodyPr/>
                    <a:lstStyle/>
                    <a:p>
                      <a:pPr rtl="0" fontAlgn="ctr"/>
                      <a:r>
                        <a:rPr lang="en-US" sz="600" b="1">
                          <a:solidFill>
                            <a:srgbClr val="38761D"/>
                          </a:solidFill>
                          <a:effectLst/>
                          <a:latin typeface="Roboto"/>
                        </a:rPr>
                        <a:t>Final Stages</a:t>
                      </a:r>
                    </a:p>
                  </a:txBody>
                  <a:tcPr marL="11722" marR="11722" marT="0" marB="0" anchor="ctr">
                    <a:lnL>
                      <a:noFill/>
                    </a:lnL>
                    <a:lnR>
                      <a:noFill/>
                    </a:lnR>
                    <a:lnT w="19050" cap="flat" cmpd="sng" algn="ctr">
                      <a:solidFill>
                        <a:srgbClr val="C76121"/>
                      </a:solidFill>
                      <a:prstDash val="solid"/>
                      <a:round/>
                      <a:headEnd type="none" w="med" len="med"/>
                      <a:tailEnd type="none" w="med" len="med"/>
                    </a:lnT>
                    <a:lnB w="19050" cap="flat" cmpd="sng" algn="ctr">
                      <a:solidFill>
                        <a:srgbClr val="38761D"/>
                      </a:solidFill>
                      <a:prstDash val="solid"/>
                      <a:round/>
                      <a:headEnd type="none" w="med" len="med"/>
                      <a:tailEnd type="none" w="med" len="med"/>
                    </a:lnB>
                    <a:solidFill>
                      <a:srgbClr val="F8F8F8"/>
                    </a:solidFill>
                  </a:tcPr>
                </a:tc>
                <a:tc rowSpan="2" hMerge="1">
                  <a:txBody>
                    <a:bodyPr/>
                    <a:lstStyle/>
                    <a:p>
                      <a:endParaRPr lang="en-US"/>
                    </a:p>
                  </a:txBody>
                  <a:tcPr/>
                </a:tc>
                <a:tc rowSpan="2" hMerge="1">
                  <a:txBody>
                    <a:bodyPr/>
                    <a:lstStyle/>
                    <a:p>
                      <a:endParaRPr lang="en-US"/>
                    </a:p>
                  </a:txBody>
                  <a:tcPr/>
                </a:tc>
                <a:tc gridSpan="2">
                  <a:txBody>
                    <a:bodyPr/>
                    <a:lstStyle/>
                    <a:p>
                      <a:pPr rtl="0" fontAlgn="ctr"/>
                      <a:r>
                        <a:rPr lang="en-US" sz="400" b="0">
                          <a:solidFill>
                            <a:srgbClr val="38761D"/>
                          </a:solidFill>
                          <a:effectLst/>
                          <a:latin typeface="Roboto"/>
                        </a:rPr>
                        <a:t>- Final testing</a:t>
                      </a:r>
                    </a:p>
                  </a:txBody>
                  <a:tcPr marL="11722" marR="11722" marT="0" marB="0" anchor="ctr">
                    <a:lnL>
                      <a:noFill/>
                    </a:lnL>
                    <a:lnR w="9525" cap="flat" cmpd="sng" algn="ctr">
                      <a:solidFill>
                        <a:srgbClr val="D9D9D9"/>
                      </a:solidFill>
                      <a:prstDash val="solid"/>
                      <a:round/>
                      <a:headEnd type="none" w="med" len="med"/>
                      <a:tailEnd type="none" w="med" len="med"/>
                    </a:lnR>
                    <a:lnT w="19050" cap="flat" cmpd="sng" algn="ctr">
                      <a:solidFill>
                        <a:srgbClr val="C76121"/>
                      </a:solidFill>
                      <a:prstDash val="solid"/>
                      <a:round/>
                      <a:headEnd type="none" w="med" len="med"/>
                      <a:tailEnd type="none" w="med" len="med"/>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dirty="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3">
                  <a:txBody>
                    <a:bodyPr/>
                    <a:lstStyle/>
                    <a:p>
                      <a:pPr rtl="0" fontAlgn="ctr"/>
                      <a:r>
                        <a:rPr lang="en-US" sz="400" b="0">
                          <a:solidFill>
                            <a:srgbClr val="FFFFFF"/>
                          </a:solidFill>
                          <a:effectLst/>
                          <a:latin typeface="Roboto"/>
                        </a:rPr>
                        <a:t>Testing</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38761D"/>
                    </a:solidFill>
                  </a:tcPr>
                </a:tc>
                <a:tc hMerge="1">
                  <a:txBody>
                    <a:bodyPr/>
                    <a:lstStyle/>
                    <a:p>
                      <a:endParaRPr lang="en-US"/>
                    </a:p>
                  </a:txBody>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19050" cap="flat" cmpd="sng" algn="ctr">
                      <a:solidFill>
                        <a:srgbClr val="C76121"/>
                      </a:solidFill>
                      <a:prstDash val="solid"/>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463778230"/>
                  </a:ext>
                </a:extLst>
              </a:tr>
              <a:tr h="233687">
                <a:tc vMerge="1">
                  <a:txBody>
                    <a:bodyPr/>
                    <a:lstStyle/>
                    <a:p>
                      <a:endParaRPr lang="en-US"/>
                    </a:p>
                  </a:txBody>
                  <a:tcPr/>
                </a:tc>
                <a:tc>
                  <a:txBody>
                    <a:bodyPr/>
                    <a:lstStyle/>
                    <a:p>
                      <a:pPr rtl="0" fontAlgn="ctr"/>
                      <a:endParaRPr lang="en-US" sz="700">
                        <a:effectLst/>
                      </a:endParaRPr>
                    </a:p>
                  </a:txBody>
                  <a:tcPr marL="11722" marR="11722" marT="0" marB="0" anchor="ctr">
                    <a:lnL>
                      <a:noFill/>
                    </a:lnL>
                    <a:lnR>
                      <a:noFill/>
                    </a:lnR>
                    <a:lnT>
                      <a:noFill/>
                    </a:lnT>
                    <a:lnB>
                      <a:noFill/>
                    </a:lnB>
                    <a:solidFill>
                      <a:srgbClr val="F8F8F8"/>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rtl="0" fontAlgn="ctr"/>
                      <a:r>
                        <a:rPr lang="en-US" sz="400" b="0">
                          <a:solidFill>
                            <a:srgbClr val="38761D"/>
                          </a:solidFill>
                          <a:effectLst/>
                          <a:latin typeface="Roboto"/>
                        </a:rPr>
                        <a:t>- Demo prep</a:t>
                      </a:r>
                    </a:p>
                  </a:txBody>
                  <a:tcPr marL="11722" marR="11722" marT="0" marB="0" anchor="ctr">
                    <a:lnL>
                      <a:noFill/>
                    </a:lnL>
                    <a:lnR w="9525" cap="flat" cmpd="sng" algn="ctr">
                      <a:solidFill>
                        <a:srgbClr val="D9D9D9"/>
                      </a:solidFill>
                      <a:prstDash val="solid"/>
                      <a:round/>
                      <a:headEnd type="none" w="med" len="med"/>
                      <a:tailEnd type="none" w="med" len="med"/>
                    </a:lnR>
                    <a:lnT>
                      <a:noFill/>
                    </a:lnT>
                    <a:lnB>
                      <a:noFill/>
                    </a:lnB>
                    <a:solidFill>
                      <a:srgbClr val="F8F8F8"/>
                    </a:solidFill>
                  </a:tcPr>
                </a:tc>
                <a:tc hMerge="1">
                  <a:txBody>
                    <a:bodyPr/>
                    <a:lstStyle/>
                    <a:p>
                      <a:endParaRPr lang="en-US"/>
                    </a:p>
                  </a:txBody>
                  <a:tcPr/>
                </a:tc>
                <a:tc>
                  <a:txBody>
                    <a:bodyPr/>
                    <a:lstStyle/>
                    <a:p>
                      <a:pPr rtl="0" fontAlgn="ctr"/>
                      <a:endParaRPr lang="en-US" sz="700">
                        <a:effectLst/>
                      </a:endParaRPr>
                    </a:p>
                  </a:txBody>
                  <a:tcPr marL="11722" marR="11722" marT="0" marB="0" anchor="ctr">
                    <a:lnL w="9525" cap="flat" cmpd="sng" algn="ctr">
                      <a:solidFill>
                        <a:srgbClr val="D9D9D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dirty="0">
                        <a:effectLst/>
                      </a:endParaRPr>
                    </a:p>
                  </a:txBody>
                  <a:tcPr marL="11722" marR="11722" marT="0" marB="0" anchor="ctr">
                    <a:lnL w="9525" cap="flat" cmpd="sng" algn="ctr">
                      <a:solidFill>
                        <a:srgbClr val="999999"/>
                      </a:solidFill>
                      <a:prstDash val="solid"/>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a:txBody>
                    <a:bodyPr/>
                    <a:lstStyle/>
                    <a:p>
                      <a:pPr rtl="0" fontAlgn="ctr"/>
                      <a:endParaRPr lang="en-US" sz="70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tc gridSpan="3">
                  <a:txBody>
                    <a:bodyPr/>
                    <a:lstStyle/>
                    <a:p>
                      <a:pPr rtl="0" fontAlgn="ctr"/>
                      <a:r>
                        <a:rPr lang="en-US" sz="400" b="0">
                          <a:solidFill>
                            <a:srgbClr val="FFFFFF"/>
                          </a:solidFill>
                          <a:effectLst/>
                          <a:latin typeface="Roboto"/>
                        </a:rPr>
                        <a:t>Presenting</a:t>
                      </a: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38761D"/>
                    </a:solidFill>
                  </a:tcPr>
                </a:tc>
                <a:tc hMerge="1">
                  <a:txBody>
                    <a:bodyPr/>
                    <a:lstStyle/>
                    <a:p>
                      <a:endParaRPr lang="en-US"/>
                    </a:p>
                  </a:txBody>
                  <a:tcPr/>
                </a:tc>
                <a:tc hMerge="1">
                  <a:txBody>
                    <a:bodyPr/>
                    <a:lstStyle/>
                    <a:p>
                      <a:endParaRPr lang="en-US"/>
                    </a:p>
                  </a:txBody>
                  <a:tcPr/>
                </a:tc>
                <a:tc>
                  <a:txBody>
                    <a:bodyPr/>
                    <a:lstStyle/>
                    <a:p>
                      <a:pPr rtl="0" fontAlgn="ctr"/>
                      <a:endParaRPr lang="en-US" sz="700" dirty="0">
                        <a:effectLst/>
                      </a:endParaRPr>
                    </a:p>
                  </a:txBody>
                  <a:tcPr marL="11722" marR="11722" marT="0" marB="0" anchor="ctr">
                    <a:lnL w="9525" cap="flat" cmpd="sng" algn="ctr">
                      <a:solidFill>
                        <a:srgbClr val="CCCCCC"/>
                      </a:solidFill>
                      <a:prstDash val="dot"/>
                      <a:round/>
                      <a:headEnd type="none" w="med" len="med"/>
                      <a:tailEnd type="none" w="med" len="med"/>
                    </a:lnL>
                    <a:lnR w="9525" cap="flat" cmpd="sng" algn="ctr">
                      <a:solidFill>
                        <a:srgbClr val="CCCCCC"/>
                      </a:solidFill>
                      <a:prstDash val="dot"/>
                      <a:round/>
                      <a:headEnd type="none" w="med" len="med"/>
                      <a:tailEnd type="none" w="med" len="med"/>
                    </a:lnR>
                    <a:lnT w="9525" cap="flat" cmpd="sng" algn="ctr">
                      <a:solidFill>
                        <a:srgbClr val="CCCCCC"/>
                      </a:solidFill>
                      <a:prstDash val="dot"/>
                      <a:round/>
                      <a:headEnd type="none" w="med" len="med"/>
                      <a:tailEnd type="none" w="med" len="med"/>
                    </a:lnT>
                    <a:lnB w="9525" cap="flat" cmpd="sng" algn="ctr">
                      <a:solidFill>
                        <a:srgbClr val="CCCCCC"/>
                      </a:solidFill>
                      <a:prstDash val="dot"/>
                      <a:round/>
                      <a:headEnd type="none" w="med" len="med"/>
                      <a:tailEnd type="none" w="med" len="med"/>
                    </a:lnB>
                    <a:solidFill>
                      <a:srgbClr val="FFFFFF"/>
                    </a:solidFill>
                  </a:tcPr>
                </a:tc>
                <a:extLst>
                  <a:ext uri="{0D108BD9-81ED-4DB2-BD59-A6C34878D82A}">
                    <a16:rowId xmlns:a16="http://schemas.microsoft.com/office/drawing/2014/main" val="3247828720"/>
                  </a:ext>
                </a:extLst>
              </a:tr>
            </a:tbl>
          </a:graphicData>
        </a:graphic>
      </p:graphicFrame>
      <p:pic>
        <p:nvPicPr>
          <p:cNvPr id="7" name="Audio 6">
            <a:hlinkClick r:id="" action="ppaction://media"/>
            <a:extLst>
              <a:ext uri="{FF2B5EF4-FFF2-40B4-BE49-F238E27FC236}">
                <a16:creationId xmlns:a16="http://schemas.microsoft.com/office/drawing/2014/main" id="{1E5CA6B4-2CD0-41A3-A20A-4ED05B3846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2395963"/>
      </p:ext>
    </p:extLst>
  </p:cSld>
  <p:clrMapOvr>
    <a:masterClrMapping/>
  </p:clrMapOvr>
  <mc:AlternateContent xmlns:mc="http://schemas.openxmlformats.org/markup-compatibility/2006">
    <mc:Choice xmlns:p14="http://schemas.microsoft.com/office/powerpoint/2010/main" Requires="p14">
      <p:transition spd="slow" p14:dur="2000" advTm="74802"/>
    </mc:Choice>
    <mc:Fallback>
      <p:transition spd="slow" advTm="74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20E9-9719-DB4A-AF5F-0829488AB40D}"/>
              </a:ext>
            </a:extLst>
          </p:cNvPr>
          <p:cNvSpPr>
            <a:spLocks noGrp="1"/>
          </p:cNvSpPr>
          <p:nvPr>
            <p:ph type="title"/>
          </p:nvPr>
        </p:nvSpPr>
        <p:spPr/>
        <p:txBody>
          <a:bodyPr/>
          <a:lstStyle/>
          <a:p>
            <a:r>
              <a:rPr lang="en-US" dirty="0"/>
              <a:t>Division of Work</a:t>
            </a:r>
          </a:p>
        </p:txBody>
      </p:sp>
      <p:sp>
        <p:nvSpPr>
          <p:cNvPr id="3" name="Text Placeholder 2">
            <a:extLst>
              <a:ext uri="{FF2B5EF4-FFF2-40B4-BE49-F238E27FC236}">
                <a16:creationId xmlns:a16="http://schemas.microsoft.com/office/drawing/2014/main" id="{E4EEE74F-4A30-5845-8EEC-36772DBD95C5}"/>
              </a:ext>
            </a:extLst>
          </p:cNvPr>
          <p:cNvSpPr>
            <a:spLocks noGrp="1"/>
          </p:cNvSpPr>
          <p:nvPr>
            <p:ph type="body" idx="1"/>
          </p:nvPr>
        </p:nvSpPr>
        <p:spPr/>
        <p:txBody>
          <a:bodyPr/>
          <a:lstStyle/>
          <a:p>
            <a:r>
              <a:rPr lang="en-US" dirty="0">
                <a:effectLst/>
              </a:rPr>
              <a:t>Nick Marquardt</a:t>
            </a:r>
            <a:endParaRPr lang="en-US" dirty="0"/>
          </a:p>
        </p:txBody>
      </p:sp>
      <p:sp>
        <p:nvSpPr>
          <p:cNvPr id="4" name="Text Placeholder 3">
            <a:extLst>
              <a:ext uri="{FF2B5EF4-FFF2-40B4-BE49-F238E27FC236}">
                <a16:creationId xmlns:a16="http://schemas.microsoft.com/office/drawing/2014/main" id="{E5DE4DBB-CFA3-2F45-BD40-8714690BF4DA}"/>
              </a:ext>
            </a:extLst>
          </p:cNvPr>
          <p:cNvSpPr>
            <a:spLocks noGrp="1"/>
          </p:cNvSpPr>
          <p:nvPr>
            <p:ph type="body" sz="half" idx="15"/>
          </p:nvPr>
        </p:nvSpPr>
        <p:spPr/>
        <p:txBody>
          <a:bodyPr/>
          <a:lstStyle/>
          <a:p>
            <a:pPr marL="285750" indent="-285750" algn="l">
              <a:buFont typeface="Arial" panose="020B0604020202020204" pitchFamily="34" charset="0"/>
              <a:buChar char="•"/>
            </a:pPr>
            <a:r>
              <a:rPr lang="en-US" dirty="0">
                <a:effectLst/>
              </a:rPr>
              <a:t>Determine interactivity and type </a:t>
            </a:r>
          </a:p>
          <a:p>
            <a:pPr marL="285750" indent="-285750" algn="l">
              <a:buFont typeface="Arial" panose="020B0604020202020204" pitchFamily="34" charset="0"/>
              <a:buChar char="•"/>
            </a:pPr>
            <a:r>
              <a:rPr lang="en-US" dirty="0">
                <a:effectLst/>
              </a:rPr>
              <a:t>Determine environment for honeypot</a:t>
            </a:r>
          </a:p>
          <a:p>
            <a:pPr marL="285750" indent="-285750" algn="l">
              <a:buFont typeface="Arial" panose="020B0604020202020204" pitchFamily="34" charset="0"/>
              <a:buChar char="•"/>
            </a:pPr>
            <a:r>
              <a:rPr lang="en-US" dirty="0">
                <a:effectLst/>
              </a:rPr>
              <a:t>Develop logging system</a:t>
            </a:r>
          </a:p>
          <a:p>
            <a:pPr marL="285750" indent="-285750" algn="l">
              <a:buFont typeface="Arial" panose="020B0604020202020204" pitchFamily="34" charset="0"/>
              <a:buChar char="•"/>
            </a:pPr>
            <a:r>
              <a:rPr lang="en-US" dirty="0">
                <a:effectLst/>
              </a:rPr>
              <a:t>Deploy environment</a:t>
            </a:r>
          </a:p>
          <a:p>
            <a:pPr marL="285750" indent="-285750" algn="l">
              <a:buFont typeface="Arial" panose="020B0604020202020204" pitchFamily="34" charset="0"/>
              <a:buChar char="•"/>
            </a:pPr>
            <a:r>
              <a:rPr lang="en-US" dirty="0">
                <a:effectLst/>
              </a:rPr>
              <a:t>Prepare project for demo/presentation</a:t>
            </a:r>
            <a:endParaRPr lang="en-US" dirty="0"/>
          </a:p>
        </p:txBody>
      </p:sp>
      <p:sp>
        <p:nvSpPr>
          <p:cNvPr id="5" name="Text Placeholder 4">
            <a:extLst>
              <a:ext uri="{FF2B5EF4-FFF2-40B4-BE49-F238E27FC236}">
                <a16:creationId xmlns:a16="http://schemas.microsoft.com/office/drawing/2014/main" id="{8871E6A2-B957-7740-A21E-C6973F2C579A}"/>
              </a:ext>
            </a:extLst>
          </p:cNvPr>
          <p:cNvSpPr>
            <a:spLocks noGrp="1"/>
          </p:cNvSpPr>
          <p:nvPr>
            <p:ph type="body" sz="quarter" idx="3"/>
          </p:nvPr>
        </p:nvSpPr>
        <p:spPr/>
        <p:txBody>
          <a:bodyPr/>
          <a:lstStyle/>
          <a:p>
            <a:r>
              <a:rPr lang="en-US" dirty="0"/>
              <a:t>John Velten</a:t>
            </a:r>
          </a:p>
        </p:txBody>
      </p:sp>
      <p:sp>
        <p:nvSpPr>
          <p:cNvPr id="6" name="Text Placeholder 5">
            <a:extLst>
              <a:ext uri="{FF2B5EF4-FFF2-40B4-BE49-F238E27FC236}">
                <a16:creationId xmlns:a16="http://schemas.microsoft.com/office/drawing/2014/main" id="{90500F5A-9156-BF4E-B899-401F89E1D4EE}"/>
              </a:ext>
            </a:extLst>
          </p:cNvPr>
          <p:cNvSpPr>
            <a:spLocks noGrp="1"/>
          </p:cNvSpPr>
          <p:nvPr>
            <p:ph type="body" sz="half" idx="16"/>
          </p:nvPr>
        </p:nvSpPr>
        <p:spPr/>
        <p:txBody>
          <a:bodyPr/>
          <a:lstStyle/>
          <a:p>
            <a:pPr marL="285750" indent="-285750" algn="l">
              <a:buFont typeface="Arial" panose="020B0604020202020204" pitchFamily="34" charset="0"/>
              <a:buChar char="•"/>
            </a:pPr>
            <a:r>
              <a:rPr lang="en-US" dirty="0">
                <a:effectLst/>
              </a:rPr>
              <a:t>Implement honeypot in environment</a:t>
            </a:r>
          </a:p>
          <a:p>
            <a:pPr marL="285750" indent="-285750" algn="l">
              <a:buFont typeface="Arial" panose="020B0604020202020204" pitchFamily="34" charset="0"/>
              <a:buChar char="•"/>
            </a:pPr>
            <a:r>
              <a:rPr lang="en-US" dirty="0">
                <a:effectLst/>
              </a:rPr>
              <a:t>Develop malicious methods</a:t>
            </a:r>
          </a:p>
          <a:p>
            <a:pPr marL="285750" indent="-285750" algn="l">
              <a:buFont typeface="Arial" panose="020B0604020202020204" pitchFamily="34" charset="0"/>
              <a:buChar char="•"/>
            </a:pPr>
            <a:r>
              <a:rPr lang="en-US" dirty="0">
                <a:effectLst/>
              </a:rPr>
              <a:t>Implement spoof commands</a:t>
            </a:r>
          </a:p>
          <a:p>
            <a:pPr marL="285750" indent="-285750" algn="l">
              <a:buFont typeface="Arial" panose="020B0604020202020204" pitchFamily="34" charset="0"/>
              <a:buChar char="•"/>
            </a:pPr>
            <a:r>
              <a:rPr lang="en-US" dirty="0">
                <a:effectLst/>
              </a:rPr>
              <a:t>Implement new features where applicable</a:t>
            </a:r>
          </a:p>
          <a:p>
            <a:pPr marL="285750" indent="-285750" algn="l">
              <a:buFont typeface="Arial" panose="020B0604020202020204" pitchFamily="34" charset="0"/>
              <a:buChar char="•"/>
            </a:pPr>
            <a:r>
              <a:rPr lang="en-US" dirty="0">
                <a:effectLst/>
              </a:rPr>
              <a:t>Prepare project for demo/presentation</a:t>
            </a:r>
            <a:endParaRPr lang="en-US" dirty="0"/>
          </a:p>
        </p:txBody>
      </p:sp>
      <p:sp>
        <p:nvSpPr>
          <p:cNvPr id="7" name="Text Placeholder 6">
            <a:extLst>
              <a:ext uri="{FF2B5EF4-FFF2-40B4-BE49-F238E27FC236}">
                <a16:creationId xmlns:a16="http://schemas.microsoft.com/office/drawing/2014/main" id="{2FA4B256-A807-A246-8CD2-142A11A8B779}"/>
              </a:ext>
            </a:extLst>
          </p:cNvPr>
          <p:cNvSpPr>
            <a:spLocks noGrp="1"/>
          </p:cNvSpPr>
          <p:nvPr>
            <p:ph type="body" sz="quarter" idx="13"/>
          </p:nvPr>
        </p:nvSpPr>
        <p:spPr/>
        <p:txBody>
          <a:bodyPr/>
          <a:lstStyle/>
          <a:p>
            <a:r>
              <a:rPr lang="en-US" dirty="0">
                <a:effectLst/>
              </a:rPr>
              <a:t>Alex Perkins </a:t>
            </a:r>
            <a:endParaRPr lang="en-US" dirty="0"/>
          </a:p>
        </p:txBody>
      </p:sp>
      <p:sp>
        <p:nvSpPr>
          <p:cNvPr id="8" name="Text Placeholder 7">
            <a:extLst>
              <a:ext uri="{FF2B5EF4-FFF2-40B4-BE49-F238E27FC236}">
                <a16:creationId xmlns:a16="http://schemas.microsoft.com/office/drawing/2014/main" id="{796840A8-A15D-5A4B-AC48-3F7208E45010}"/>
              </a:ext>
            </a:extLst>
          </p:cNvPr>
          <p:cNvSpPr>
            <a:spLocks noGrp="1"/>
          </p:cNvSpPr>
          <p:nvPr>
            <p:ph type="body" sz="half" idx="17"/>
          </p:nvPr>
        </p:nvSpPr>
        <p:spPr/>
        <p:txBody>
          <a:bodyPr/>
          <a:lstStyle/>
          <a:p>
            <a:pPr marL="285750" indent="-285750" algn="l">
              <a:buFont typeface="Arial" panose="020B0604020202020204" pitchFamily="34" charset="0"/>
              <a:buChar char="•"/>
            </a:pPr>
            <a:r>
              <a:rPr lang="en-US" dirty="0">
                <a:effectLst/>
              </a:rPr>
              <a:t>Determine optimal language for honeypot</a:t>
            </a:r>
          </a:p>
          <a:p>
            <a:pPr marL="285750" indent="-285750" algn="l">
              <a:buFont typeface="Arial" panose="020B0604020202020204" pitchFamily="34" charset="0"/>
              <a:buChar char="•"/>
            </a:pPr>
            <a:r>
              <a:rPr lang="en-US" dirty="0">
                <a:effectLst/>
              </a:rPr>
              <a:t>Set up testing environment</a:t>
            </a:r>
          </a:p>
          <a:p>
            <a:pPr marL="285750" indent="-285750" algn="l">
              <a:buFont typeface="Arial" panose="020B0604020202020204" pitchFamily="34" charset="0"/>
              <a:buChar char="•"/>
            </a:pPr>
            <a:r>
              <a:rPr lang="en-US" dirty="0">
                <a:effectLst/>
              </a:rPr>
              <a:t>Complete final testing</a:t>
            </a:r>
          </a:p>
          <a:p>
            <a:pPr marL="285750" indent="-285750" algn="l">
              <a:buFont typeface="Arial" panose="020B0604020202020204" pitchFamily="34" charset="0"/>
              <a:buChar char="•"/>
            </a:pPr>
            <a:r>
              <a:rPr lang="en-US" dirty="0">
                <a:effectLst/>
              </a:rPr>
              <a:t>Prepare project for demo/presentation</a:t>
            </a:r>
            <a:endParaRPr lang="en-US" dirty="0"/>
          </a:p>
        </p:txBody>
      </p:sp>
      <p:pic>
        <p:nvPicPr>
          <p:cNvPr id="10" name="Audio 9">
            <a:hlinkClick r:id="" action="ppaction://media"/>
            <a:extLst>
              <a:ext uri="{FF2B5EF4-FFF2-40B4-BE49-F238E27FC236}">
                <a16:creationId xmlns:a16="http://schemas.microsoft.com/office/drawing/2014/main" id="{A1BE7CB6-A69E-4B2A-B4F2-1DE8DDDA10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0264559"/>
      </p:ext>
    </p:extLst>
  </p:cSld>
  <p:clrMapOvr>
    <a:masterClrMapping/>
  </p:clrMapOvr>
  <mc:AlternateContent xmlns:mc="http://schemas.openxmlformats.org/markup-compatibility/2006">
    <mc:Choice xmlns:p14="http://schemas.microsoft.com/office/powerpoint/2010/main" Requires="p14">
      <p:transition spd="slow" p14:dur="2000" advTm="53049"/>
    </mc:Choice>
    <mc:Fallback>
      <p:transition spd="slow" advTm="53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B576-EED1-5643-916E-3FAB6C6A3B8D}"/>
              </a:ext>
            </a:extLst>
          </p:cNvPr>
          <p:cNvSpPr>
            <a:spLocks noGrp="1"/>
          </p:cNvSpPr>
          <p:nvPr>
            <p:ph type="title"/>
          </p:nvPr>
        </p:nvSpPr>
        <p:spPr/>
        <p:txBody>
          <a:bodyPr/>
          <a:lstStyle/>
          <a:p>
            <a:r>
              <a:rPr lang="en-US" dirty="0"/>
              <a:t>Project Milestones</a:t>
            </a:r>
          </a:p>
        </p:txBody>
      </p:sp>
      <p:sp>
        <p:nvSpPr>
          <p:cNvPr id="3" name="Content Placeholder 2">
            <a:extLst>
              <a:ext uri="{FF2B5EF4-FFF2-40B4-BE49-F238E27FC236}">
                <a16:creationId xmlns:a16="http://schemas.microsoft.com/office/drawing/2014/main" id="{185DA859-0D90-AD4A-B198-027632A42F0E}"/>
              </a:ext>
            </a:extLst>
          </p:cNvPr>
          <p:cNvSpPr>
            <a:spLocks noGrp="1"/>
          </p:cNvSpPr>
          <p:nvPr>
            <p:ph idx="1"/>
          </p:nvPr>
        </p:nvSpPr>
        <p:spPr/>
        <p:txBody>
          <a:bodyPr>
            <a:normAutofit fontScale="85000" lnSpcReduction="20000"/>
          </a:bodyPr>
          <a:lstStyle/>
          <a:p>
            <a:r>
              <a:rPr lang="en-US" b="1" dirty="0">
                <a:effectLst/>
              </a:rPr>
              <a:t>Launch server:</a:t>
            </a:r>
            <a:r>
              <a:rPr lang="en-US" dirty="0">
                <a:effectLst/>
              </a:rPr>
              <a:t> We need to make sure we are developing in an environment that can be remotely reached for each group member. The server also needs to be accessible at coordinated times. We also need to be wary of attackers early on, so that we do not compromise any of our own systems. </a:t>
            </a:r>
          </a:p>
          <a:p>
            <a:r>
              <a:rPr lang="en-US" b="1" dirty="0">
                <a:effectLst/>
              </a:rPr>
              <a:t>Implement honeypot: </a:t>
            </a:r>
            <a:r>
              <a:rPr lang="en-US" dirty="0">
                <a:effectLst/>
              </a:rPr>
              <a:t>Once we have a server up and running we need to actually turn it into a honeypot that looks like a legitimate system to attract attackers. We also need it to have the basic functionality of a honeypot like logging activity on the server.</a:t>
            </a:r>
          </a:p>
          <a:p>
            <a:r>
              <a:rPr lang="en-US" b="1" dirty="0">
                <a:effectLst/>
              </a:rPr>
              <a:t>Getting malicious: </a:t>
            </a:r>
            <a:r>
              <a:rPr lang="en-US" dirty="0">
                <a:effectLst/>
              </a:rPr>
              <a:t>Once we have a functioning honeypot, we want to implement spoof commands along with some other functions. The spoof commands will be normal commands used in an SSH terminal that will actually be customized to do our (the developers) bidding. We also want to return some malicious code to the attacker in packets to compromise their system.</a:t>
            </a:r>
          </a:p>
          <a:p>
            <a:r>
              <a:rPr lang="en-US" b="1" dirty="0">
                <a:effectLst/>
              </a:rPr>
              <a:t>More functionality: </a:t>
            </a:r>
            <a:r>
              <a:rPr lang="en-US" dirty="0">
                <a:effectLst/>
              </a:rPr>
              <a:t>After our malicious honeypot is running, we want to smooth out any edges and enhance the experience for whoever is using the honeypot. We are still unsure what this will entail, but are confident we will find plenty of things during development.</a:t>
            </a:r>
            <a:endParaRPr lang="en-US" dirty="0"/>
          </a:p>
        </p:txBody>
      </p:sp>
      <p:pic>
        <p:nvPicPr>
          <p:cNvPr id="6" name="Audio 5">
            <a:hlinkClick r:id="" action="ppaction://media"/>
            <a:extLst>
              <a:ext uri="{FF2B5EF4-FFF2-40B4-BE49-F238E27FC236}">
                <a16:creationId xmlns:a16="http://schemas.microsoft.com/office/drawing/2014/main" id="{5A92A65B-1C6A-423B-B2FA-DD5DDE4401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6402930"/>
      </p:ext>
    </p:extLst>
  </p:cSld>
  <p:clrMapOvr>
    <a:masterClrMapping/>
  </p:clrMapOvr>
  <mc:AlternateContent xmlns:mc="http://schemas.openxmlformats.org/markup-compatibility/2006">
    <mc:Choice xmlns:p14="http://schemas.microsoft.com/office/powerpoint/2010/main" Requires="p14">
      <p:transition spd="slow" p14:dur="2000" advTm="82063"/>
    </mc:Choice>
    <mc:Fallback>
      <p:transition spd="slow" advTm="82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2C41"/>
      </a:dk2>
      <a:lt2>
        <a:srgbClr val="E2E6E8"/>
      </a:lt2>
      <a:accent1>
        <a:srgbClr val="C34D54"/>
      </a:accent1>
      <a:accent2>
        <a:srgbClr val="B1653B"/>
      </a:accent2>
      <a:accent3>
        <a:srgbClr val="BBA149"/>
      </a:accent3>
      <a:accent4>
        <a:srgbClr val="3BB1A3"/>
      </a:accent4>
      <a:accent5>
        <a:srgbClr val="4DA1C3"/>
      </a:accent5>
      <a:accent6>
        <a:srgbClr val="3B5DB1"/>
      </a:accent6>
      <a:hlink>
        <a:srgbClr val="3C8AB5"/>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193</TotalTime>
  <Words>870</Words>
  <Application>Microsoft Office PowerPoint</Application>
  <PresentationFormat>Widescreen</PresentationFormat>
  <Paragraphs>141</Paragraphs>
  <Slides>11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Georgia Pro Cond Light</vt:lpstr>
      <vt:lpstr>Roboto</vt:lpstr>
      <vt:lpstr>Speak Pro</vt:lpstr>
      <vt:lpstr>Wingdings 2</vt:lpstr>
      <vt:lpstr>SlateVTI</vt:lpstr>
      <vt:lpstr>Malicious Honeypot</vt:lpstr>
      <vt:lpstr>Team Members</vt:lpstr>
      <vt:lpstr>Project Purpose</vt:lpstr>
      <vt:lpstr>User Stories</vt:lpstr>
      <vt:lpstr>Design Diagrams</vt:lpstr>
      <vt:lpstr>Project Constraints</vt:lpstr>
      <vt:lpstr>Current Progress: Research, SSH server, logger  End of Term: Remote access to server, logger fully implemented, honeypot deployed </vt:lpstr>
      <vt:lpstr>Division of Work</vt:lpstr>
      <vt:lpstr>Project Milestones</vt:lpstr>
      <vt:lpstr>Expected Demo at Expo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Malicious Honeypot</dc:title>
  <dc:creator>Velten, John (veltenjr)</dc:creator>
  <cp:lastModifiedBy>Nick Marquardt</cp:lastModifiedBy>
  <cp:revision>11</cp:revision>
  <dcterms:created xsi:type="dcterms:W3CDTF">2019-11-03T21:49:44Z</dcterms:created>
  <dcterms:modified xsi:type="dcterms:W3CDTF">2019-11-07T06:26:12Z</dcterms:modified>
</cp:coreProperties>
</file>